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handoutMasterIdLst>
    <p:handoutMasterId r:id="rId49"/>
  </p:handoutMasterIdLst>
  <p:sldIdLst>
    <p:sldId id="304" r:id="rId2"/>
    <p:sldId id="299" r:id="rId3"/>
    <p:sldId id="257" r:id="rId4"/>
    <p:sldId id="280" r:id="rId5"/>
    <p:sldId id="260" r:id="rId6"/>
    <p:sldId id="268" r:id="rId7"/>
    <p:sldId id="300" r:id="rId8"/>
    <p:sldId id="277" r:id="rId9"/>
    <p:sldId id="264" r:id="rId10"/>
    <p:sldId id="265" r:id="rId11"/>
    <p:sldId id="266" r:id="rId12"/>
    <p:sldId id="267" r:id="rId13"/>
    <p:sldId id="306" r:id="rId14"/>
    <p:sldId id="259" r:id="rId15"/>
    <p:sldId id="270" r:id="rId16"/>
    <p:sldId id="273" r:id="rId17"/>
    <p:sldId id="271" r:id="rId18"/>
    <p:sldId id="274" r:id="rId19"/>
    <p:sldId id="275" r:id="rId20"/>
    <p:sldId id="272" r:id="rId21"/>
    <p:sldId id="292" r:id="rId22"/>
    <p:sldId id="307" r:id="rId23"/>
    <p:sldId id="261" r:id="rId24"/>
    <p:sldId id="276" r:id="rId25"/>
    <p:sldId id="278" r:id="rId26"/>
    <p:sldId id="279" r:id="rId27"/>
    <p:sldId id="262" r:id="rId28"/>
    <p:sldId id="301" r:id="rId29"/>
    <p:sldId id="281" r:id="rId30"/>
    <p:sldId id="282" r:id="rId31"/>
    <p:sldId id="288" r:id="rId32"/>
    <p:sldId id="285" r:id="rId33"/>
    <p:sldId id="289" r:id="rId34"/>
    <p:sldId id="305" r:id="rId35"/>
    <p:sldId id="286" r:id="rId36"/>
    <p:sldId id="287" r:id="rId37"/>
    <p:sldId id="283" r:id="rId38"/>
    <p:sldId id="293" r:id="rId39"/>
    <p:sldId id="303" r:id="rId40"/>
    <p:sldId id="294" r:id="rId41"/>
    <p:sldId id="302" r:id="rId42"/>
    <p:sldId id="291" r:id="rId43"/>
    <p:sldId id="284" r:id="rId44"/>
    <p:sldId id="295" r:id="rId45"/>
    <p:sldId id="296" r:id="rId46"/>
    <p:sldId id="308" r:id="rId4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a Požauko" initials="MP" lastIdx="3" clrIdx="0">
    <p:extLst>
      <p:ext uri="{19B8F6BF-5375-455C-9EA6-DF929625EA0E}">
        <p15:presenceInfo xmlns:p15="http://schemas.microsoft.com/office/powerpoint/2012/main" userId="S-1-5-21-1355598761-3701376782-2515683420-1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6"/>
    <a:srgbClr val="2581C0"/>
    <a:srgbClr val="A0C748"/>
    <a:srgbClr val="FEDC4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6" autoAdjust="0"/>
    <p:restoredTop sz="80373" autoAdjust="0"/>
  </p:normalViewPr>
  <p:slideViewPr>
    <p:cSldViewPr snapToGrid="0">
      <p:cViewPr varScale="1">
        <p:scale>
          <a:sx n="71" d="100"/>
          <a:sy n="71" d="100"/>
        </p:scale>
        <p:origin x="1838"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v>
                </c:pt>
              </c:strCache>
            </c:strRef>
          </c:tx>
          <c:spPr>
            <a:solidFill>
              <a:srgbClr val="009ED6"/>
            </a:solidFill>
            <a:ln>
              <a:noFill/>
            </a:ln>
            <a:effectLst/>
            <a:sp3d/>
          </c:spPr>
          <c:invertIfNegative val="0"/>
          <c:dLbls>
            <c:dLbl>
              <c:idx val="0"/>
              <c:layout>
                <c:manualLayout>
                  <c:x val="1.1128568261498571E-2"/>
                  <c:y val="-2.41285416709414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474994457622501E-2"/>
                  <c:y val="-3.377995833931796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2014</c:v>
                </c:pt>
                <c:pt idx="1">
                  <c:v>2015</c:v>
                </c:pt>
              </c:numCache>
            </c:numRef>
          </c:cat>
          <c:val>
            <c:numRef>
              <c:f>Sheet1!$B$2:$B$3</c:f>
              <c:numCache>
                <c:formatCode>General</c:formatCode>
                <c:ptCount val="2"/>
                <c:pt idx="0">
                  <c:v>16</c:v>
                </c:pt>
                <c:pt idx="1">
                  <c:v>40</c:v>
                </c:pt>
              </c:numCache>
            </c:numRef>
          </c:val>
        </c:ser>
        <c:dLbls>
          <c:showLegendKey val="0"/>
          <c:showVal val="0"/>
          <c:showCatName val="0"/>
          <c:showSerName val="0"/>
          <c:showPercent val="0"/>
          <c:showBubbleSize val="0"/>
        </c:dLbls>
        <c:gapWidth val="150"/>
        <c:shape val="box"/>
        <c:axId val="1612706912"/>
        <c:axId val="1612709088"/>
        <c:axId val="0"/>
      </c:bar3DChart>
      <c:catAx>
        <c:axId val="1612706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1612709088"/>
        <c:crosses val="autoZero"/>
        <c:auto val="1"/>
        <c:lblAlgn val="ctr"/>
        <c:lblOffset val="100"/>
        <c:noMultiLvlLbl val="0"/>
      </c:catAx>
      <c:valAx>
        <c:axId val="1612709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1612706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sl-SI"/>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7106849285949772E-2"/>
          <c:y val="0.20601439926698592"/>
          <c:w val="0.94289315071405022"/>
          <c:h val="0.65386327765489882"/>
        </c:manualLayout>
      </c:layout>
      <c:pie3DChart>
        <c:varyColors val="1"/>
        <c:ser>
          <c:idx val="0"/>
          <c:order val="0"/>
          <c:tx>
            <c:strRef>
              <c:f>Sheet1!$B$1</c:f>
              <c:strCache>
                <c:ptCount val="1"/>
                <c:pt idx="0">
                  <c:v>  </c:v>
                </c:pt>
              </c:strCache>
            </c:strRef>
          </c:tx>
          <c:dPt>
            <c:idx val="0"/>
            <c:bubble3D val="0"/>
            <c:spPr>
              <a:solidFill>
                <a:srgbClr val="00B0F0"/>
              </a:solidFill>
              <a:ln>
                <a:noFill/>
              </a:ln>
              <a:effectLst/>
              <a:sp3d/>
            </c:spPr>
          </c:dPt>
          <c:dPt>
            <c:idx val="1"/>
            <c:bubble3D val="0"/>
            <c:spPr>
              <a:solidFill>
                <a:srgbClr val="FFC000"/>
              </a:solidFill>
              <a:ln>
                <a:noFill/>
              </a:ln>
              <a:effectLst/>
              <a:sp3d/>
            </c:spPr>
          </c:dPt>
          <c:dPt>
            <c:idx val="2"/>
            <c:bubble3D val="0"/>
            <c:spPr>
              <a:solidFill>
                <a:srgbClr val="FF0000"/>
              </a:solidFill>
              <a:ln>
                <a:noFill/>
              </a:ln>
              <a:effectLst/>
              <a:sp3d/>
            </c:spPr>
          </c:dPt>
          <c:dPt>
            <c:idx val="3"/>
            <c:bubble3D val="0"/>
            <c:spPr>
              <a:gradFill rotWithShape="1">
                <a:gsLst>
                  <a:gs pos="0">
                    <a:schemeClr val="accent1">
                      <a:lumMod val="60000"/>
                      <a:tint val="65000"/>
                      <a:shade val="92000"/>
                      <a:satMod val="130000"/>
                    </a:schemeClr>
                  </a:gs>
                  <a:gs pos="45000">
                    <a:schemeClr val="accent1">
                      <a:lumMod val="60000"/>
                      <a:tint val="60000"/>
                      <a:shade val="99000"/>
                      <a:satMod val="120000"/>
                    </a:schemeClr>
                  </a:gs>
                  <a:gs pos="100000">
                    <a:schemeClr val="accent1">
                      <a:lumMod val="60000"/>
                      <a:tint val="55000"/>
                      <a:satMod val="140000"/>
                    </a:schemeClr>
                  </a:gs>
                </a:gsLst>
                <a:path path="circle">
                  <a:fillToRect l="100000" t="100000" r="100000" b="100000"/>
                </a:path>
              </a:gradFill>
              <a:ln>
                <a:noFill/>
              </a:ln>
              <a:effectLst/>
              <a:sp3d/>
            </c:spPr>
          </c:dPt>
          <c:dLbls>
            <c:dLbl>
              <c:idx val="1"/>
              <c:layout>
                <c:manualLayout>
                  <c:x val="0.20419027551848495"/>
                  <c:y val="-0.1917378508815839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ln w="3175" cap="rnd">
                        <a:solidFill>
                          <a:schemeClr val="tx1">
                            <a:alpha val="72000"/>
                          </a:schemeClr>
                        </a:solidFill>
                      </a:ln>
                      <a:solidFill>
                        <a:schemeClr val="tx1"/>
                      </a:solidFill>
                      <a:latin typeface="+mn-lt"/>
                      <a:ea typeface="+mn-ea"/>
                      <a:cs typeface="+mn-cs"/>
                    </a:defRPr>
                  </a:pPr>
                  <a:endParaRPr lang="sl-SI"/>
                </a:p>
              </c:txPr>
              <c:dLblPos val="bestFit"/>
              <c:showLegendKey val="0"/>
              <c:showVal val="0"/>
              <c:showCatName val="1"/>
              <c:showSerName val="0"/>
              <c:showPercent val="1"/>
              <c:showBubbleSize val="0"/>
              <c:extLst>
                <c:ext xmlns:c15="http://schemas.microsoft.com/office/drawing/2012/chart" uri="{CE6537A1-D6FC-4f65-9D91-7224C49458BB}">
                  <c15:layout>
                    <c:manualLayout>
                      <c:w val="0.13065529802650014"/>
                      <c:h val="0.1612017693309751"/>
                    </c:manualLayout>
                  </c15:layout>
                </c:ext>
              </c:extLst>
            </c:dLbl>
            <c:dLbl>
              <c:idx val="2"/>
              <c:layout>
                <c:manualLayout>
                  <c:x val="0.16872887030506825"/>
                  <c:y val="8.5003768531871984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ln w="3175" cap="rnd">
                        <a:solidFill>
                          <a:schemeClr val="tx1">
                            <a:alpha val="72000"/>
                          </a:schemeClr>
                        </a:solidFill>
                      </a:ln>
                      <a:solidFill>
                        <a:schemeClr val="tx1"/>
                      </a:solidFill>
                      <a:latin typeface="+mn-lt"/>
                      <a:ea typeface="+mn-ea"/>
                      <a:cs typeface="+mn-cs"/>
                    </a:defRPr>
                  </a:pPr>
                  <a:endParaRPr lang="sl-SI"/>
                </a:p>
              </c:txPr>
              <c:dLblPos val="bestFit"/>
              <c:showLegendKey val="0"/>
              <c:showVal val="0"/>
              <c:showCatName val="1"/>
              <c:showSerName val="0"/>
              <c:showPercent val="1"/>
              <c:showBubbleSize val="0"/>
              <c:extLst>
                <c:ext xmlns:c15="http://schemas.microsoft.com/office/drawing/2012/chart" uri="{CE6537A1-D6FC-4f65-9D91-7224C49458BB}">
                  <c15:layout>
                    <c:manualLayout>
                      <c:w val="0.13035488789661959"/>
                      <c:h val="0.14974735654099583"/>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w="3175" cap="rnd">
                      <a:solidFill>
                        <a:schemeClr val="tx1">
                          <a:alpha val="72000"/>
                        </a:schemeClr>
                      </a:solidFill>
                    </a:ln>
                    <a:solidFill>
                      <a:schemeClr val="tx1"/>
                    </a:solidFill>
                    <a:latin typeface="+mn-lt"/>
                    <a:ea typeface="+mn-ea"/>
                    <a:cs typeface="+mn-cs"/>
                  </a:defRPr>
                </a:pPr>
                <a:endParaRPr lang="sl-SI"/>
              </a:p>
            </c:txPr>
            <c:dLblPos val="ct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3"/>
                <c:pt idx="0">
                  <c:v>Paket A</c:v>
                </c:pt>
                <c:pt idx="1">
                  <c:v>Paket B</c:v>
                </c:pt>
                <c:pt idx="2">
                  <c:v>Paket C</c:v>
                </c:pt>
              </c:strCache>
            </c:strRef>
          </c:cat>
          <c:val>
            <c:numRef>
              <c:f>Sheet1!$B$2:$B$5</c:f>
              <c:numCache>
                <c:formatCode>General</c:formatCode>
                <c:ptCount val="4"/>
                <c:pt idx="0">
                  <c:v>28</c:v>
                </c:pt>
                <c:pt idx="1">
                  <c:v>10</c:v>
                </c:pt>
                <c:pt idx="2">
                  <c:v>12</c:v>
                </c:pt>
              </c:numCache>
            </c:numRef>
          </c:val>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l-SI" dirty="0" smtClean="0"/>
              <a:t>Znesek odmere NUSZ 2014 in 2015</a:t>
            </a:r>
          </a:p>
          <a:p>
            <a:pPr>
              <a:defRPr/>
            </a:pPr>
            <a:r>
              <a:rPr lang="sl-SI" dirty="0" smtClean="0"/>
              <a:t>Paket</a:t>
            </a:r>
            <a:r>
              <a:rPr lang="sl-SI" baseline="0" dirty="0" smtClean="0"/>
              <a:t> C</a:t>
            </a:r>
          </a:p>
        </c:rich>
      </c:tx>
      <c:layout>
        <c:manualLayout>
          <c:xMode val="edge"/>
          <c:yMode val="edge"/>
          <c:x val="0.3173610635627068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2014</c:v>
                </c:pt>
              </c:strCache>
            </c:strRef>
          </c:tx>
          <c:spPr>
            <a:solidFill>
              <a:srgbClr val="00B0F0"/>
            </a:solidFill>
            <a:ln>
              <a:noFill/>
            </a:ln>
            <a:effectLst/>
            <a:sp3d/>
          </c:spPr>
          <c:invertIfNegative val="0"/>
          <c:cat>
            <c:strRef>
              <c:f>Sheet1!$A$2:$A$5</c:f>
              <c:strCache>
                <c:ptCount val="4"/>
                <c:pt idx="0">
                  <c:v>Občina 1
40%
42.400,00</c:v>
                </c:pt>
                <c:pt idx="1">
                  <c:v>Občina 2
22%
57.800,00</c:v>
                </c:pt>
                <c:pt idx="2">
                  <c:v>Občina 3
37%
97.000,00</c:v>
                </c:pt>
                <c:pt idx="3">
                  <c:v>Občina 4
36%
217.700,00</c:v>
                </c:pt>
              </c:strCache>
            </c:strRef>
          </c:cat>
          <c:val>
            <c:numRef>
              <c:f>Sheet1!$B$2:$B$5</c:f>
              <c:numCache>
                <c:formatCode>General</c:formatCode>
                <c:ptCount val="4"/>
                <c:pt idx="0">
                  <c:v>63297</c:v>
                </c:pt>
                <c:pt idx="1">
                  <c:v>202996</c:v>
                </c:pt>
                <c:pt idx="2">
                  <c:v>164481.14000000001</c:v>
                </c:pt>
                <c:pt idx="3">
                  <c:v>388761</c:v>
                </c:pt>
              </c:numCache>
            </c:numRef>
          </c:val>
        </c:ser>
        <c:ser>
          <c:idx val="1"/>
          <c:order val="1"/>
          <c:tx>
            <c:strRef>
              <c:f>Sheet1!$C$1</c:f>
              <c:strCache>
                <c:ptCount val="1"/>
                <c:pt idx="0">
                  <c:v>2015</c:v>
                </c:pt>
              </c:strCache>
            </c:strRef>
          </c:tx>
          <c:spPr>
            <a:solidFill>
              <a:srgbClr val="FF0000"/>
            </a:solidFill>
            <a:ln>
              <a:noFill/>
            </a:ln>
            <a:effectLst/>
            <a:sp3d/>
          </c:spPr>
          <c:invertIfNegative val="0"/>
          <c:cat>
            <c:strRef>
              <c:f>Sheet1!$A$2:$A$5</c:f>
              <c:strCache>
                <c:ptCount val="4"/>
                <c:pt idx="0">
                  <c:v>Občina 1
40%
42.400,00</c:v>
                </c:pt>
                <c:pt idx="1">
                  <c:v>Občina 2
22%
57.800,00</c:v>
                </c:pt>
                <c:pt idx="2">
                  <c:v>Občina 3
37%
97.000,00</c:v>
                </c:pt>
                <c:pt idx="3">
                  <c:v>Občina 4
36%
217.700,00</c:v>
                </c:pt>
              </c:strCache>
            </c:strRef>
          </c:cat>
          <c:val>
            <c:numRef>
              <c:f>Sheet1!$C$2:$C$5</c:f>
              <c:numCache>
                <c:formatCode>General</c:formatCode>
                <c:ptCount val="4"/>
                <c:pt idx="0">
                  <c:v>105763</c:v>
                </c:pt>
                <c:pt idx="1">
                  <c:v>260838</c:v>
                </c:pt>
                <c:pt idx="2">
                  <c:v>261530.08</c:v>
                </c:pt>
                <c:pt idx="3">
                  <c:v>606465</c:v>
                </c:pt>
              </c:numCache>
            </c:numRef>
          </c:val>
        </c:ser>
        <c:dLbls>
          <c:showLegendKey val="0"/>
          <c:showVal val="0"/>
          <c:showCatName val="0"/>
          <c:showSerName val="0"/>
          <c:showPercent val="0"/>
          <c:showBubbleSize val="0"/>
        </c:dLbls>
        <c:gapWidth val="150"/>
        <c:shape val="box"/>
        <c:axId val="1612711264"/>
        <c:axId val="1612708544"/>
        <c:axId val="0"/>
      </c:bar3DChart>
      <c:catAx>
        <c:axId val="1612711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sl-SI"/>
          </a:p>
        </c:txPr>
        <c:crossAx val="1612708544"/>
        <c:crosses val="autoZero"/>
        <c:auto val="1"/>
        <c:lblAlgn val="ctr"/>
        <c:lblOffset val="100"/>
        <c:noMultiLvlLbl val="0"/>
      </c:catAx>
      <c:valAx>
        <c:axId val="1612708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1612711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1" u="none" strike="noStrike" kern="1200" baseline="0">
              <a:solidFill>
                <a:schemeClr val="tx1">
                  <a:lumMod val="65000"/>
                  <a:lumOff val="35000"/>
                </a:schemeClr>
              </a:solidFill>
              <a:effectLst/>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lineChart>
        <c:grouping val="standard"/>
        <c:varyColors val="0"/>
        <c:ser>
          <c:idx val="0"/>
          <c:order val="0"/>
          <c:tx>
            <c:strRef>
              <c:f>Sheet1!$B$1</c:f>
              <c:strCache>
                <c:ptCount val="1"/>
                <c:pt idx="0">
                  <c:v>  </c:v>
                </c:pt>
              </c:strCache>
            </c:strRef>
          </c:tx>
          <c:spPr>
            <a:ln w="28575" cap="rnd">
              <a:solidFill>
                <a:srgbClr val="C00000"/>
              </a:solidFill>
              <a:round/>
            </a:ln>
            <a:effectLst/>
          </c:spPr>
          <c:marker>
            <c:symbol val="circle"/>
            <c:size val="5"/>
            <c:spPr>
              <a:solidFill>
                <a:schemeClr val="tx1"/>
              </a:solidFill>
              <a:ln w="63500">
                <a:solidFill>
                  <a:schemeClr val="tx1"/>
                </a:solidFill>
              </a:ln>
              <a:effectLst/>
            </c:spPr>
          </c:marker>
          <c:cat>
            <c:strRef>
              <c:f>Sheet1!$A$2:$A$5</c:f>
              <c:strCache>
                <c:ptCount val="4"/>
                <c:pt idx="0">
                  <c:v>Leto 2016</c:v>
                </c:pt>
                <c:pt idx="1">
                  <c:v>Leto 2017</c:v>
                </c:pt>
                <c:pt idx="2">
                  <c:v>Leto 2018</c:v>
                </c:pt>
                <c:pt idx="3">
                  <c:v>Leto 2019</c:v>
                </c:pt>
              </c:strCache>
            </c:strRef>
          </c:cat>
          <c:val>
            <c:numRef>
              <c:f>Sheet1!$B$2:$B$5</c:f>
              <c:numCache>
                <c:formatCode>#,##0.00\ "€"</c:formatCode>
                <c:ptCount val="4"/>
                <c:pt idx="0">
                  <c:v>67000</c:v>
                </c:pt>
                <c:pt idx="1">
                  <c:v>134000</c:v>
                </c:pt>
                <c:pt idx="2">
                  <c:v>201000</c:v>
                </c:pt>
                <c:pt idx="3">
                  <c:v>268000</c:v>
                </c:pt>
              </c:numCache>
            </c:numRef>
          </c:val>
          <c:smooth val="0"/>
        </c:ser>
        <c:dLbls>
          <c:showLegendKey val="0"/>
          <c:showVal val="0"/>
          <c:showCatName val="0"/>
          <c:showSerName val="0"/>
          <c:showPercent val="0"/>
          <c:showBubbleSize val="0"/>
        </c:dLbls>
        <c:marker val="1"/>
        <c:smooth val="0"/>
        <c:axId val="1612700928"/>
        <c:axId val="1612702016"/>
      </c:lineChart>
      <c:catAx>
        <c:axId val="1612700928"/>
        <c:scaling>
          <c:orientation val="minMax"/>
        </c:scaling>
        <c:delete val="0"/>
        <c:axPos val="b"/>
        <c:numFmt formatCode="#,##0.00\ &quot;€&quot;" sourceLinked="0"/>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l-SI"/>
          </a:p>
        </c:txPr>
        <c:crossAx val="1612702016"/>
        <c:crosses val="autoZero"/>
        <c:auto val="1"/>
        <c:lblAlgn val="ctr"/>
        <c:lblOffset val="100"/>
        <c:noMultiLvlLbl val="0"/>
      </c:catAx>
      <c:valAx>
        <c:axId val="1612702016"/>
        <c:scaling>
          <c:orientation val="minMax"/>
        </c:scaling>
        <c:delete val="0"/>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l-SI"/>
          </a:p>
        </c:txPr>
        <c:crossAx val="16127009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sl-SI"/>
          </a:p>
        </c:txPr>
      </c:dTable>
      <c:spPr>
        <a:noFill/>
        <a:ln>
          <a:noFill/>
        </a:ln>
        <a:effectLst/>
      </c:spPr>
    </c:plotArea>
    <c:plotVisOnly val="1"/>
    <c:dispBlanksAs val="gap"/>
    <c:showDLblsOverMax val="0"/>
  </c:chart>
  <c:spPr>
    <a:noFill/>
    <a:ln>
      <a:noFill/>
    </a:ln>
    <a:effectLst/>
  </c:spPr>
  <c:txPr>
    <a:bodyPr/>
    <a:lstStyle/>
    <a:p>
      <a:pPr>
        <a:defRPr sz="1400"/>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092CC-064D-4644-AC30-94B22BEDBF61}" type="datetimeFigureOut">
              <a:rPr lang="sl-SI" smtClean="0"/>
              <a:t>9. 10. 2015</a:t>
            </a:fld>
            <a:endParaRPr lang="sl-SI"/>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1AAAAA-2B64-4376-BCD2-718EC4E7DD57}" type="slidenum">
              <a:rPr lang="sl-SI" smtClean="0"/>
              <a:t>‹#›</a:t>
            </a:fld>
            <a:endParaRPr lang="sl-SI"/>
          </a:p>
        </p:txBody>
      </p:sp>
    </p:spTree>
    <p:extLst>
      <p:ext uri="{BB962C8B-B14F-4D97-AF65-F5344CB8AC3E}">
        <p14:creationId xmlns:p14="http://schemas.microsoft.com/office/powerpoint/2010/main" val="3475507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3305-F5F1-414E-811E-920490A832E9}" type="datetimeFigureOut">
              <a:rPr lang="sl-SI" smtClean="0"/>
              <a:t>9. 10. 2015</a:t>
            </a:fld>
            <a:endParaRPr lang="sl-S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3E173-FEC4-4647-A763-C73D3D9D3913}" type="slidenum">
              <a:rPr lang="sl-SI" smtClean="0"/>
              <a:t>‹#›</a:t>
            </a:fld>
            <a:endParaRPr lang="sl-SI"/>
          </a:p>
        </p:txBody>
      </p:sp>
    </p:spTree>
    <p:extLst>
      <p:ext uri="{BB962C8B-B14F-4D97-AF65-F5344CB8AC3E}">
        <p14:creationId xmlns:p14="http://schemas.microsoft.com/office/powerpoint/2010/main" val="422128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1</a:t>
            </a:fld>
            <a:endParaRPr lang="sl-SI"/>
          </a:p>
        </p:txBody>
      </p:sp>
    </p:spTree>
    <p:extLst>
      <p:ext uri="{BB962C8B-B14F-4D97-AF65-F5344CB8AC3E}">
        <p14:creationId xmlns:p14="http://schemas.microsoft.com/office/powerpoint/2010/main" val="299960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Rezultat</a:t>
            </a:r>
            <a:r>
              <a:rPr lang="sl-SI" baseline="0" dirty="0" smtClean="0"/>
              <a:t> analize je nov tematski sklop v internem delu sistema PISO občine, kjer sta vključena dva oz. trije sloji (zavezanci in njihova odmera, Razlika površina NUSZ-REN ter pogojno še sloj z NSZ).</a:t>
            </a:r>
          </a:p>
          <a:p>
            <a:r>
              <a:rPr lang="sl-SI" baseline="0" dirty="0" smtClean="0"/>
              <a:t>Sumarne rezultate objavimo v formatu Excel, ki so namenjeni vodstvenemu kadru na občini, da se lažje odloči za nadaljnje korake.</a:t>
            </a:r>
          </a:p>
          <a:p>
            <a:r>
              <a:rPr lang="sl-SI" baseline="0" dirty="0" smtClean="0"/>
              <a:t>Informativni izpad prihodka se izračuna na podlagi izračunane povprečne vrednosti na m2 na naselje natančno obstoječih </a:t>
            </a:r>
            <a:r>
              <a:rPr lang="sl-SI" baseline="0" dirty="0" err="1" smtClean="0"/>
              <a:t>odmernih</a:t>
            </a:r>
            <a:r>
              <a:rPr lang="sl-SI" baseline="0" dirty="0" smtClean="0"/>
              <a:t> predmetov. Ob tem velja omeniti, da se premoženje občine in PGD v tem izračunu ne upošteva, razen če je želja občine drugačna.</a:t>
            </a:r>
          </a:p>
        </p:txBody>
      </p:sp>
      <p:sp>
        <p:nvSpPr>
          <p:cNvPr id="4" name="Slide Number Placeholder 3"/>
          <p:cNvSpPr>
            <a:spLocks noGrp="1"/>
          </p:cNvSpPr>
          <p:nvPr>
            <p:ph type="sldNum" sz="quarter" idx="10"/>
          </p:nvPr>
        </p:nvSpPr>
        <p:spPr/>
        <p:txBody>
          <a:bodyPr/>
          <a:lstStyle/>
          <a:p>
            <a:fld id="{2393E173-FEC4-4647-A763-C73D3D9D3913}" type="slidenum">
              <a:rPr lang="sl-SI" smtClean="0"/>
              <a:t>12</a:t>
            </a:fld>
            <a:endParaRPr lang="sl-SI"/>
          </a:p>
        </p:txBody>
      </p:sp>
    </p:spTree>
    <p:extLst>
      <p:ext uri="{BB962C8B-B14F-4D97-AF65-F5344CB8AC3E}">
        <p14:creationId xmlns:p14="http://schemas.microsoft.com/office/powerpoint/2010/main" val="241447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OMENI,</a:t>
            </a:r>
            <a:r>
              <a:rPr lang="sl-SI" baseline="0" dirty="0" smtClean="0"/>
              <a:t> DA JE POTREBNO PAZITI, DA PLAČILO OBROKA NE ZAPADE V NASLEDNJE LETO.</a:t>
            </a:r>
          </a:p>
          <a:p>
            <a:endParaRPr lang="sl-SI" dirty="0" smtClean="0"/>
          </a:p>
          <a:p>
            <a:r>
              <a:rPr lang="sl-SI" dirty="0" smtClean="0"/>
              <a:t>Naloge</a:t>
            </a:r>
            <a:r>
              <a:rPr lang="sl-SI" baseline="0" dirty="0" smtClean="0"/>
              <a:t> se razlikujejo glede na izbran paket. Prej sem omenil, da smo v l. 2015 občinam ponudili tri različne pakete.</a:t>
            </a:r>
          </a:p>
          <a:p>
            <a:r>
              <a:rPr lang="sl-SI" baseline="0" dirty="0" smtClean="0"/>
              <a:t>[opis paketov]</a:t>
            </a:r>
          </a:p>
          <a:p>
            <a:r>
              <a:rPr lang="sl-SI" baseline="0" dirty="0" smtClean="0"/>
              <a:t>Priporočen datum za oddajo podatkov s strani FURS-a je zadnji dan v marcu. FURS ima namreč po prejemu podatkov 3 mesece časa do izdaje odločb. Ker se plačilo običajno izvede v dveh obrokih, je potrebno paziti, da ne bo plačilo drugega obroka zapadlo že v naslednje leto. Da se temu izognete, je potrebno podatke za odmero na FURS oddati še pred zaključkom meseca avgusta.</a:t>
            </a:r>
          </a:p>
        </p:txBody>
      </p:sp>
      <p:sp>
        <p:nvSpPr>
          <p:cNvPr id="4" name="Slide Number Placeholder 3"/>
          <p:cNvSpPr>
            <a:spLocks noGrp="1"/>
          </p:cNvSpPr>
          <p:nvPr>
            <p:ph type="sldNum" sz="quarter" idx="10"/>
          </p:nvPr>
        </p:nvSpPr>
        <p:spPr/>
        <p:txBody>
          <a:bodyPr/>
          <a:lstStyle/>
          <a:p>
            <a:fld id="{2393E173-FEC4-4647-A763-C73D3D9D3913}" type="slidenum">
              <a:rPr lang="sl-SI" smtClean="0"/>
              <a:t>14</a:t>
            </a:fld>
            <a:endParaRPr lang="sl-SI"/>
          </a:p>
        </p:txBody>
      </p:sp>
    </p:spTree>
    <p:extLst>
      <p:ext uri="{BB962C8B-B14F-4D97-AF65-F5344CB8AC3E}">
        <p14:creationId xmlns:p14="http://schemas.microsoft.com/office/powerpoint/2010/main" val="322927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baseline="0" dirty="0" smtClean="0"/>
              <a:t>Osnovni paket A vključuje PISO-NUSZ Modul, vendar ne vključuje tudi posodobitve z REN. To pomeni, da občina prevzame podatke v modulu in jih naprej ureja sama.</a:t>
            </a:r>
          </a:p>
          <a:p>
            <a:r>
              <a:rPr lang="sl-SI" baseline="0" dirty="0" smtClean="0"/>
              <a:t>Konkretno so naloge naslednje: </a:t>
            </a:r>
          </a:p>
          <a:p>
            <a:r>
              <a:rPr lang="sl-SI" baseline="0" dirty="0" smtClean="0"/>
              <a:t>&lt;preberi iz </a:t>
            </a:r>
            <a:r>
              <a:rPr lang="sl-SI" baseline="0" dirty="0" err="1" smtClean="0"/>
              <a:t>slajda</a:t>
            </a:r>
            <a:r>
              <a:rPr lang="sl-SI" baseline="0" dirty="0" smtClean="0"/>
              <a:t>&gt;</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15</a:t>
            </a:fld>
            <a:endParaRPr lang="sl-SI"/>
          </a:p>
        </p:txBody>
      </p:sp>
    </p:spTree>
    <p:extLst>
      <p:ext uri="{BB962C8B-B14F-4D97-AF65-F5344CB8AC3E}">
        <p14:creationId xmlns:p14="http://schemas.microsoft.com/office/powerpoint/2010/main" val="2712490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Predvidena</a:t>
            </a:r>
            <a:r>
              <a:rPr lang="sl-SI" baseline="0" dirty="0" smtClean="0"/>
              <a:t> </a:t>
            </a:r>
            <a:r>
              <a:rPr lang="sl-SI" baseline="0" dirty="0" err="1" smtClean="0"/>
              <a:t>časovnica</a:t>
            </a:r>
            <a:r>
              <a:rPr lang="sl-SI" baseline="0" dirty="0" smtClean="0"/>
              <a:t>, ob predpostavki, da postopek poteka brez problem in ob ustrezni odzivnosti občine, sem razdelil v tri dele. </a:t>
            </a:r>
          </a:p>
          <a:p>
            <a:r>
              <a:rPr lang="sl-SI" baseline="0" dirty="0" smtClean="0"/>
              <a:t>Prvi del, ki zajema pripravo in predajo PISO-NUSZ Modula občini traja </a:t>
            </a:r>
            <a:r>
              <a:rPr lang="sl-SI" baseline="0" dirty="0" err="1" smtClean="0"/>
              <a:t>prb</a:t>
            </a:r>
            <a:r>
              <a:rPr lang="sl-SI" baseline="0" dirty="0" smtClean="0"/>
              <a:t>. 4 tedne. Ta del opravimo mi, ampak šele ko od občine prejmemo vse nujne podatke.</a:t>
            </a:r>
          </a:p>
          <a:p>
            <a:r>
              <a:rPr lang="sl-SI" baseline="0" dirty="0" smtClean="0"/>
              <a:t>Drugi del zajema vnos sprememb na podlagi lanskih pritožb, vnos sprememb na podlagi kupoprodajnih pogodb in zamenjava pokojnih zavezancev. Te naloge opravi občina direktno v PISO-NUSZ Modulu. Na podlagi izkušenj, ta del traja </a:t>
            </a:r>
            <a:r>
              <a:rPr lang="sl-SI" baseline="0" dirty="0" err="1" smtClean="0"/>
              <a:t>prb</a:t>
            </a:r>
            <a:r>
              <a:rPr lang="sl-SI" baseline="0" dirty="0" smtClean="0"/>
              <a:t>. 1 mesec.</a:t>
            </a:r>
          </a:p>
          <a:p>
            <a:r>
              <a:rPr lang="sl-SI" baseline="0" dirty="0" smtClean="0"/>
              <a:t>Ko občina zaključi z vnašanjem sprememb in so podatki pripravljeni za oddajo, lahko podatke izvozi in jih pošlje na FURS. Od tam jih posredujejo na RRC, kjer jih obdelajo in pripravijo podatke v formatu, ki jih FURS potrebuje za generiranje odločb. </a:t>
            </a:r>
          </a:p>
          <a:p>
            <a:r>
              <a:rPr lang="sl-SI" baseline="0" dirty="0" smtClean="0"/>
              <a:t>Pred generiranjem odločb je zelo zaželeno, da se izvede kontrola zneskov. To naredimo za vsak posamezen </a:t>
            </a:r>
            <a:r>
              <a:rPr lang="sl-SI" baseline="0" dirty="0" err="1" smtClean="0"/>
              <a:t>odmerni</a:t>
            </a:r>
            <a:r>
              <a:rPr lang="sl-SI" baseline="0" dirty="0" smtClean="0"/>
              <a:t> predmet posebej, končni rezultat kontrole je Excel-ov seznam tistih </a:t>
            </a:r>
            <a:r>
              <a:rPr lang="sl-SI" baseline="0" dirty="0" err="1" smtClean="0"/>
              <a:t>odmernih</a:t>
            </a:r>
            <a:r>
              <a:rPr lang="sl-SI" baseline="0" dirty="0" smtClean="0"/>
              <a:t> predmetov, kjer znesek ni enak, ali je oseba pokojna ali pa nima prave matične/EMŠA. Nato sledi ugotavljanje zakaj znesek ni pravi ali ni vpisana prava matična. Ko se to dokončno uredi, se pošlje popravljena oz. dopolnjena baza ponovno na FURS, kjer generirajo odločbe. Od kontrole do odločb minejo </a:t>
            </a:r>
            <a:r>
              <a:rPr lang="sl-SI" baseline="0" dirty="0" err="1" smtClean="0"/>
              <a:t>prb</a:t>
            </a:r>
            <a:r>
              <a:rPr lang="sl-SI" baseline="0" dirty="0" smtClean="0"/>
              <a:t>. trije tedni, vendar se lahko ta čas tudi zavleče.</a:t>
            </a:r>
          </a:p>
          <a:p>
            <a:r>
              <a:rPr lang="sl-SI" baseline="0" dirty="0" smtClean="0"/>
              <a:t>Vse skupaj tako traja </a:t>
            </a:r>
            <a:r>
              <a:rPr lang="sl-SI" baseline="0" dirty="0" err="1" smtClean="0"/>
              <a:t>prb</a:t>
            </a:r>
            <a:r>
              <a:rPr lang="sl-SI" baseline="0" dirty="0" smtClean="0"/>
              <a:t>. 3 mesece.</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16</a:t>
            </a:fld>
            <a:endParaRPr lang="sl-SI"/>
          </a:p>
        </p:txBody>
      </p:sp>
    </p:spTree>
    <p:extLst>
      <p:ext uri="{BB962C8B-B14F-4D97-AF65-F5344CB8AC3E}">
        <p14:creationId xmlns:p14="http://schemas.microsoft.com/office/powerpoint/2010/main" val="157197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OMENI, DA JE PRI</a:t>
            </a:r>
            <a:r>
              <a:rPr lang="sl-SI" baseline="0" dirty="0" smtClean="0"/>
              <a:t> PAKETU C MANJ NAKNADNEGA UREJANJA, KER JE MANJ PODVAJANJ</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20</a:t>
            </a:fld>
            <a:endParaRPr lang="sl-SI"/>
          </a:p>
        </p:txBody>
      </p:sp>
    </p:spTree>
    <p:extLst>
      <p:ext uri="{BB962C8B-B14F-4D97-AF65-F5344CB8AC3E}">
        <p14:creationId xmlns:p14="http://schemas.microsoft.com/office/powerpoint/2010/main" val="77885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OMENI,</a:t>
            </a:r>
            <a:r>
              <a:rPr lang="sl-SI" baseline="0" dirty="0" smtClean="0"/>
              <a:t> DA POZIVI NUJNI ZA ZMANJŠEVANJE PRITOŽB, BREZ TEGA NE DELAMO!!!</a:t>
            </a:r>
            <a:endParaRPr lang="sl-SI" dirty="0" smtClean="0"/>
          </a:p>
          <a:p>
            <a:endParaRPr lang="sl-SI" dirty="0" smtClean="0"/>
          </a:p>
          <a:p>
            <a:r>
              <a:rPr lang="sl-SI" dirty="0" smtClean="0"/>
              <a:t>Pozive</a:t>
            </a:r>
            <a:r>
              <a:rPr lang="sl-SI" baseline="0" dirty="0" smtClean="0"/>
              <a:t> za vse zavezance, ki se jim po posodobitvi odmera spreminja, pripravimo mi in občini pošljemo le pripravljene PDF-e dokumente, ki jih nato občina samo še razpošlje. Možno je tudi nabor zavezancev, katerim se takšen poziv pripravi, predhodno urediti kot tudi vsebino poziva.</a:t>
            </a:r>
          </a:p>
          <a:p>
            <a:r>
              <a:rPr lang="sl-SI" baseline="0" dirty="0" smtClean="0"/>
              <a:t>Poziv </a:t>
            </a:r>
            <a:r>
              <a:rPr lang="sl-SI" baseline="0" dirty="0" err="1" smtClean="0"/>
              <a:t>ponavadi</a:t>
            </a:r>
            <a:r>
              <a:rPr lang="sl-SI" baseline="0" dirty="0" smtClean="0"/>
              <a:t> vsebuje podatke lanske odmere in podatke nove, posodobljene odmere.</a:t>
            </a:r>
          </a:p>
          <a:p>
            <a:r>
              <a:rPr lang="sl-SI" baseline="0" dirty="0" err="1" smtClean="0"/>
              <a:t>Ponavadi</a:t>
            </a:r>
            <a:r>
              <a:rPr lang="sl-SI" baseline="0" dirty="0" smtClean="0"/>
              <a:t> je poziv na dveh strani, kjer je na drugi strani tabela za vnos pripomb zavezancev.</a:t>
            </a:r>
          </a:p>
          <a:p>
            <a:r>
              <a:rPr lang="sl-SI" baseline="0" dirty="0" smtClean="0"/>
              <a:t>Velika večina pripomb zavezancev leti na lastniški delež, na zavezance, na uporabljen namen uporabe in na komunalno opremo. Veliko pa je pozivov, kjer se zavezanci enostavno s podatki na pozivu strinjajo. </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21</a:t>
            </a:fld>
            <a:endParaRPr lang="sl-SI"/>
          </a:p>
        </p:txBody>
      </p:sp>
    </p:spTree>
    <p:extLst>
      <p:ext uri="{BB962C8B-B14F-4D97-AF65-F5344CB8AC3E}">
        <p14:creationId xmlns:p14="http://schemas.microsoft.com/office/powerpoint/2010/main" val="3194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DEMOLIRAJ</a:t>
            </a:r>
            <a:r>
              <a:rPr lang="sl-SI" baseline="0" dirty="0" smtClean="0"/>
              <a:t> PAKET B – ZAKAJ JE VEČ ODMERNIH PREDMETOV!!!</a:t>
            </a:r>
            <a:endParaRPr lang="sl-SI" dirty="0" smtClean="0"/>
          </a:p>
          <a:p>
            <a:endParaRPr lang="sl-SI" dirty="0" smtClean="0"/>
          </a:p>
          <a:p>
            <a:r>
              <a:rPr lang="sl-SI" dirty="0" smtClean="0"/>
              <a:t>Priporočam posodobitev s paketom C, saj zagotavlja</a:t>
            </a:r>
            <a:r>
              <a:rPr lang="sl-SI" baseline="0" dirty="0" smtClean="0"/>
              <a:t> bolj enakovredno obravnavo zavezancev, kot tudi zagotavlja višji priliv. Prav tko zahteva manj naknadnega, ročnega dela v aplikaciji PISO-NUSZ Modul.</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25</a:t>
            </a:fld>
            <a:endParaRPr lang="sl-SI"/>
          </a:p>
        </p:txBody>
      </p:sp>
    </p:spTree>
    <p:extLst>
      <p:ext uri="{BB962C8B-B14F-4D97-AF65-F5344CB8AC3E}">
        <p14:creationId xmlns:p14="http://schemas.microsoft.com/office/powerpoint/2010/main" val="154752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26</a:t>
            </a:fld>
            <a:endParaRPr lang="sl-SI"/>
          </a:p>
        </p:txBody>
      </p:sp>
    </p:spTree>
    <p:extLst>
      <p:ext uri="{BB962C8B-B14F-4D97-AF65-F5344CB8AC3E}">
        <p14:creationId xmlns:p14="http://schemas.microsoft.com/office/powerpoint/2010/main" val="2797144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NAJ NE ČAKAJO NA SPREJEM DAVKA NA NEPREMIČNINE, SAJ SE LAHKO</a:t>
            </a:r>
            <a:r>
              <a:rPr lang="sl-SI" baseline="0" dirty="0" smtClean="0"/>
              <a:t> PONOVNO TO ZELO ZAVLEČE. LAHKO, DA BODO OBČINSKE EVIDENCE NUSZ TUDI PODLAGA PRI SPREJEMANJU NOVEGA ZAKONA, ČE NE DRUGA OBČINE S TEM PRIPOMOREJO K IZBOLJŠANJU DRŽAVNIH EVIDENC.</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27</a:t>
            </a:fld>
            <a:endParaRPr lang="sl-SI"/>
          </a:p>
        </p:txBody>
      </p:sp>
    </p:spTree>
    <p:extLst>
      <p:ext uri="{BB962C8B-B14F-4D97-AF65-F5344CB8AC3E}">
        <p14:creationId xmlns:p14="http://schemas.microsoft.com/office/powerpoint/2010/main" val="2439166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b="1" dirty="0" smtClean="0"/>
              <a:t>OMENI, DA BOŠ RAZLOŽIL</a:t>
            </a:r>
            <a:r>
              <a:rPr lang="sl-SI" b="1" baseline="0" dirty="0" smtClean="0"/>
              <a:t> TE PROBLEME ČEZ UPORABO NAŠE INFRASTRUKTURE</a:t>
            </a:r>
            <a:endParaRPr lang="sl-SI" b="1" dirty="0" smtClean="0"/>
          </a:p>
          <a:p>
            <a:endParaRPr lang="sl-SI" dirty="0" smtClean="0"/>
          </a:p>
          <a:p>
            <a:r>
              <a:rPr lang="sl-SI" dirty="0" smtClean="0"/>
              <a:t>Praktične</a:t>
            </a:r>
            <a:r>
              <a:rPr lang="sl-SI" baseline="0" dirty="0" smtClean="0"/>
              <a:t> izkušnje in opozorila, ki smo jih zbrali tekom obdelave, bi lahko razdelil na tri dele: občinski podatki, državni podatki in na postopek posodobitve.</a:t>
            </a:r>
            <a:endParaRPr lang="sl-SI" dirty="0" smtClean="0"/>
          </a:p>
        </p:txBody>
      </p:sp>
      <p:sp>
        <p:nvSpPr>
          <p:cNvPr id="4" name="Slide Number Placeholder 3"/>
          <p:cNvSpPr>
            <a:spLocks noGrp="1"/>
          </p:cNvSpPr>
          <p:nvPr>
            <p:ph type="sldNum" sz="quarter" idx="10"/>
          </p:nvPr>
        </p:nvSpPr>
        <p:spPr/>
        <p:txBody>
          <a:bodyPr/>
          <a:lstStyle/>
          <a:p>
            <a:fld id="{2393E173-FEC4-4647-A763-C73D3D9D3913}" type="slidenum">
              <a:rPr lang="sl-SI" smtClean="0"/>
              <a:t>28</a:t>
            </a:fld>
            <a:endParaRPr lang="sl-SI"/>
          </a:p>
        </p:txBody>
      </p:sp>
    </p:spTree>
    <p:extLst>
      <p:ext uri="{BB962C8B-B14F-4D97-AF65-F5344CB8AC3E}">
        <p14:creationId xmlns:p14="http://schemas.microsoft.com/office/powerpoint/2010/main" val="149723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4</a:t>
            </a:fld>
            <a:endParaRPr lang="sl-SI"/>
          </a:p>
        </p:txBody>
      </p:sp>
    </p:spTree>
    <p:extLst>
      <p:ext uri="{BB962C8B-B14F-4D97-AF65-F5344CB8AC3E}">
        <p14:creationId xmlns:p14="http://schemas.microsoft.com/office/powerpoint/2010/main" val="176669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3</a:t>
            </a:r>
            <a:r>
              <a:rPr lang="sl-SI" baseline="0" dirty="0" smtClean="0"/>
              <a:t> občine, 3 šifranti namenske rabe. Veliko razlika v podatkih med občinami, kar je potrebno upoštevati.</a:t>
            </a:r>
          </a:p>
          <a:p>
            <a:r>
              <a:rPr lang="sl-SI" baseline="0" dirty="0" smtClean="0"/>
              <a:t>Prvič pregled nad evidenco. Mislijo, da je napaka, pa jim razložimo, da to ni.</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29</a:t>
            </a:fld>
            <a:endParaRPr lang="sl-SI"/>
          </a:p>
        </p:txBody>
      </p:sp>
    </p:spTree>
    <p:extLst>
      <p:ext uri="{BB962C8B-B14F-4D97-AF65-F5344CB8AC3E}">
        <p14:creationId xmlns:p14="http://schemas.microsoft.com/office/powerpoint/2010/main" val="3803386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30</a:t>
            </a:fld>
            <a:endParaRPr lang="sl-SI"/>
          </a:p>
        </p:txBody>
      </p:sp>
    </p:spTree>
    <p:extLst>
      <p:ext uri="{BB962C8B-B14F-4D97-AF65-F5344CB8AC3E}">
        <p14:creationId xmlns:p14="http://schemas.microsoft.com/office/powerpoint/2010/main" val="182276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sl-SI" dirty="0" smtClean="0"/>
              <a:t>NSZ svoja zgodba, uveljavil jih je ZGO v letu 2004</a:t>
            </a:r>
            <a:r>
              <a:rPr lang="sl-SI" baseline="0" dirty="0" smtClean="0"/>
              <a:t>, ki je definiral kaj so NSZ</a:t>
            </a:r>
            <a:endParaRPr lang="sl-SI" dirty="0" smtClean="0"/>
          </a:p>
          <a:p>
            <a:pPr marL="171450" indent="-171450">
              <a:buFontTx/>
              <a:buChar char="-"/>
            </a:pPr>
            <a:r>
              <a:rPr lang="sl-SI" dirty="0" smtClean="0"/>
              <a:t>ZGS-ji slabo določeni (samo procentualno)</a:t>
            </a:r>
          </a:p>
          <a:p>
            <a:pPr marL="171450" indent="-171450">
              <a:buFontTx/>
              <a:buChar char="-"/>
            </a:pPr>
            <a:r>
              <a:rPr lang="sl-SI" dirty="0" smtClean="0"/>
              <a:t>Smo</a:t>
            </a:r>
            <a:r>
              <a:rPr lang="sl-SI" baseline="0" dirty="0" smtClean="0"/>
              <a:t> sodelovali pri vzpostavitvi ZGS-jem -&gt; imamo znanje in izkušnje</a:t>
            </a:r>
          </a:p>
          <a:p>
            <a:pPr marL="171450" indent="-171450">
              <a:buFontTx/>
              <a:buChar char="-"/>
            </a:pPr>
            <a:r>
              <a:rPr lang="sl-SI" baseline="0" dirty="0" smtClean="0"/>
              <a:t>Preverimo katere parcele ne obstajajo v naravi</a:t>
            </a:r>
          </a:p>
          <a:p>
            <a:pPr marL="171450" indent="-171450">
              <a:buFontTx/>
              <a:buChar char="-"/>
            </a:pPr>
            <a:r>
              <a:rPr lang="sl-SI" baseline="0" dirty="0" smtClean="0"/>
              <a:t>Nudimo orodja in strokovno znanje občini, da posodobi tudi NSZ </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34</a:t>
            </a:fld>
            <a:endParaRPr lang="sl-SI"/>
          </a:p>
        </p:txBody>
      </p:sp>
    </p:spTree>
    <p:extLst>
      <p:ext uri="{BB962C8B-B14F-4D97-AF65-F5344CB8AC3E}">
        <p14:creationId xmlns:p14="http://schemas.microsoft.com/office/powerpoint/2010/main" val="1630026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OMENI,</a:t>
            </a:r>
            <a:r>
              <a:rPr lang="sl-SI" baseline="0" dirty="0" smtClean="0"/>
              <a:t> DA JE TO EDEN IZMED GLAVNIH „KRIVCEV“ ZA PRITOŽBE, DA ČE BI BIL ZAVEZANEC LASTNIK, BI BILO OK.</a:t>
            </a:r>
            <a:endParaRPr lang="sl-SI" dirty="0" smtClean="0"/>
          </a:p>
          <a:p>
            <a:endParaRPr lang="sl-SI" dirty="0" smtClean="0"/>
          </a:p>
          <a:p>
            <a:r>
              <a:rPr lang="sl-SI" dirty="0" smtClean="0"/>
              <a:t>PISO</a:t>
            </a:r>
            <a:r>
              <a:rPr lang="sl-SI" baseline="0" dirty="0" smtClean="0"/>
              <a:t> NUSZ Algoritem identificira tiste objekte, kjer zavezanec ni enak lastniku. Del posodobi, vendar pripiše lastnika kot zavezanca ter mu pripiše ustrezen atribut, da se ga po posodobitvi pregleda in uredi preko PISO NUSZ modula.</a:t>
            </a:r>
          </a:p>
          <a:p>
            <a:r>
              <a:rPr lang="sl-SI" baseline="0" dirty="0" smtClean="0"/>
              <a:t>PISO NUSZ Modul prav tako identificira zavezance z napačno matično številko in jih združi v en seznam. Te je nato potrebno preveriti preko PISO spletnega vmesnika, če obstaja</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35</a:t>
            </a:fld>
            <a:endParaRPr lang="sl-SI"/>
          </a:p>
        </p:txBody>
      </p:sp>
    </p:spTree>
    <p:extLst>
      <p:ext uri="{BB962C8B-B14F-4D97-AF65-F5344CB8AC3E}">
        <p14:creationId xmlns:p14="http://schemas.microsoft.com/office/powerpoint/2010/main" val="3908101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OMENI,</a:t>
            </a:r>
            <a:r>
              <a:rPr lang="sl-SI" baseline="0" dirty="0" smtClean="0"/>
              <a:t> DA NI PODATKA O KOMUNALNI OPREMI ALI PA DA JE VSOTA NAPAČNA!</a:t>
            </a:r>
            <a:endParaRPr lang="sl-SI" dirty="0" smtClean="0"/>
          </a:p>
          <a:p>
            <a:endParaRPr lang="sl-SI" dirty="0" smtClean="0"/>
          </a:p>
        </p:txBody>
      </p:sp>
      <p:sp>
        <p:nvSpPr>
          <p:cNvPr id="4" name="Slide Number Placeholder 3"/>
          <p:cNvSpPr>
            <a:spLocks noGrp="1"/>
          </p:cNvSpPr>
          <p:nvPr>
            <p:ph type="sldNum" sz="quarter" idx="10"/>
          </p:nvPr>
        </p:nvSpPr>
        <p:spPr/>
        <p:txBody>
          <a:bodyPr/>
          <a:lstStyle/>
          <a:p>
            <a:fld id="{2393E173-FEC4-4647-A763-C73D3D9D3913}" type="slidenum">
              <a:rPr lang="sl-SI" smtClean="0"/>
              <a:t>36</a:t>
            </a:fld>
            <a:endParaRPr lang="sl-SI"/>
          </a:p>
        </p:txBody>
      </p:sp>
    </p:spTree>
    <p:extLst>
      <p:ext uri="{BB962C8B-B14F-4D97-AF65-F5344CB8AC3E}">
        <p14:creationId xmlns:p14="http://schemas.microsoft.com/office/powerpoint/2010/main" val="921047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V</a:t>
            </a:r>
            <a:r>
              <a:rPr lang="sl-SI" baseline="0" dirty="0" smtClean="0"/>
              <a:t> vsaki občini </a:t>
            </a:r>
            <a:r>
              <a:rPr lang="sl-SI" baseline="0" dirty="0" err="1" smtClean="0"/>
              <a:t>obstajo</a:t>
            </a:r>
            <a:r>
              <a:rPr lang="sl-SI" baseline="0" dirty="0" smtClean="0"/>
              <a:t> objekt, ki niso zajeti v katastru stavb ali/in v evidenci Registra nepremičnin. V tem primeru PISO NUSZ Algoritem seveda ne bo tega objekta </a:t>
            </a:r>
            <a:r>
              <a:rPr lang="sl-SI" baseline="0" dirty="0" err="1" smtClean="0"/>
              <a:t>najdel</a:t>
            </a:r>
            <a:r>
              <a:rPr lang="sl-SI" baseline="0" dirty="0" smtClean="0"/>
              <a:t> in ga uvozil v občinsko evidenco NUSZ, če bi seveda ustrezal vsem kriterijem za uvoz.</a:t>
            </a:r>
          </a:p>
          <a:p>
            <a:r>
              <a:rPr lang="sl-SI" baseline="0" dirty="0" smtClean="0"/>
              <a:t>To je tudi eden od razlogov, da občini svetujemo, da posodobitev celotne evidence, torej paket C, izvaja vsako leto, saj bo tudi ta objekt v enem trenutku evidentiran v državnih evidencah.</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37</a:t>
            </a:fld>
            <a:endParaRPr lang="sl-SI"/>
          </a:p>
        </p:txBody>
      </p:sp>
    </p:spTree>
    <p:extLst>
      <p:ext uri="{BB962C8B-B14F-4D97-AF65-F5344CB8AC3E}">
        <p14:creationId xmlns:p14="http://schemas.microsoft.com/office/powerpoint/2010/main" val="1847163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NAREDI DVA SLAJDA –</a:t>
            </a:r>
            <a:r>
              <a:rPr lang="sl-SI" baseline="0" dirty="0" smtClean="0"/>
              <a:t>, DST ID NE RABIŠ IZPOSTAVLJAT, NAPAČNA DEJANSKA RABA</a:t>
            </a:r>
            <a:endParaRPr lang="sl-SI" dirty="0" smtClean="0"/>
          </a:p>
          <a:p>
            <a:endParaRPr lang="sl-SI" dirty="0" smtClean="0"/>
          </a:p>
          <a:p>
            <a:r>
              <a:rPr lang="sl-SI" dirty="0" smtClean="0"/>
              <a:t>Primer na sliki je skoraj idealen,</a:t>
            </a:r>
            <a:r>
              <a:rPr lang="sl-SI" baseline="0" dirty="0" smtClean="0"/>
              <a:t> saj ima ta stavba samo en del stavbe, ki ima dejansko rabo „stanovanje v samostoječi stavbi z enim stanovanjem“ in ima popisane vse dodatne prostore. Skoraj pravim zato, ker objekt ni vpisan v kataster stavb, se pravi za temi podatki ni geodetskega elaborata o vpisu stavbe v kataster stavb, vendar takšnih primerov, žal, ni veliko. </a:t>
            </a:r>
          </a:p>
          <a:p>
            <a:r>
              <a:rPr lang="sl-SI" dirty="0" smtClean="0"/>
              <a:t>Problem</a:t>
            </a:r>
            <a:r>
              <a:rPr lang="sl-SI" baseline="0" dirty="0" smtClean="0"/>
              <a:t> nastane, kadar dejanska raba in dodatni prostori, kot tudi NTP ne odražajo stanja v naravi. Pri množičnem zajemu nepremičnin za vzpostavitev evidence REN je bilo vnesenih veliko napak. Je pa bilo v zadnjih letih zaradi davka na nepremičnine kot tudi posodabljanja občinskih evidenc NUSZ z evidenco REN vnesenih tudi veliko popravkov. Problem sicer še zmeraj obstaja ta, da lahko vsak lastnik nepremičnine registrske podatke, ki vplivajo na vrednost, popravi sam.</a:t>
            </a:r>
          </a:p>
          <a:p>
            <a:r>
              <a:rPr lang="sl-SI" baseline="0" dirty="0" smtClean="0"/>
              <a:t>Razloži površino NUSZ.</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38</a:t>
            </a:fld>
            <a:endParaRPr lang="sl-SI"/>
          </a:p>
        </p:txBody>
      </p:sp>
    </p:spTree>
    <p:extLst>
      <p:ext uri="{BB962C8B-B14F-4D97-AF65-F5344CB8AC3E}">
        <p14:creationId xmlns:p14="http://schemas.microsoft.com/office/powerpoint/2010/main" val="1374317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OMENI PROBLEM NEZAJETIH</a:t>
            </a:r>
            <a:r>
              <a:rPr lang="sl-SI" baseline="0" dirty="0" smtClean="0"/>
              <a:t> DODATNIH PROSTOROV, DA JE VSOTA ODPRITH PROSTOROV VEČJA OD NTP</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39</a:t>
            </a:fld>
            <a:endParaRPr lang="sl-SI"/>
          </a:p>
        </p:txBody>
      </p:sp>
    </p:spTree>
    <p:extLst>
      <p:ext uri="{BB962C8B-B14F-4D97-AF65-F5344CB8AC3E}">
        <p14:creationId xmlns:p14="http://schemas.microsoft.com/office/powerpoint/2010/main" val="1067984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V</a:t>
            </a:r>
            <a:r>
              <a:rPr lang="sl-SI" baseline="0" dirty="0" smtClean="0"/>
              <a:t> REN-u se lahko pojavi tudi primer kot ga vidimo na </a:t>
            </a:r>
            <a:r>
              <a:rPr lang="sl-SI" baseline="0" dirty="0" err="1" smtClean="0"/>
              <a:t>slajdu</a:t>
            </a:r>
            <a:r>
              <a:rPr lang="sl-SI" baseline="0" dirty="0" smtClean="0"/>
              <a:t>. Delež lastništva je zapisan z 0/1. Gre za napako v REN-u pri prenosu podatkov iz </a:t>
            </a:r>
            <a:r>
              <a:rPr lang="sl-SI" baseline="0" dirty="0" err="1" smtClean="0"/>
              <a:t>eZK</a:t>
            </a:r>
            <a:r>
              <a:rPr lang="sl-SI" baseline="0" dirty="0" smtClean="0"/>
              <a:t>. PISO NUSZ Algoritem v takšnih primerih sam popravi ta podatek tako, da obema solastnikoma pripiše delež ½. V primeru, da bi bilo solastnikov več, bi delež enakomerno porazdelil med vsemi.</a:t>
            </a:r>
          </a:p>
          <a:p>
            <a:r>
              <a:rPr lang="sl-SI" baseline="0" dirty="0" smtClean="0"/>
              <a:t>Konkreten primer sem preveril tudi v </a:t>
            </a:r>
            <a:r>
              <a:rPr lang="sl-SI" baseline="0" dirty="0" err="1" smtClean="0"/>
              <a:t>eZK</a:t>
            </a:r>
            <a:r>
              <a:rPr lang="sl-SI" baseline="0" dirty="0" smtClean="0"/>
              <a:t> in opazil, da je tudi dejansko delež enakomeren, kar pomeni 1/2, kar v veliki večini primerov tudi je.</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40</a:t>
            </a:fld>
            <a:endParaRPr lang="sl-SI"/>
          </a:p>
        </p:txBody>
      </p:sp>
    </p:spTree>
    <p:extLst>
      <p:ext uri="{BB962C8B-B14F-4D97-AF65-F5344CB8AC3E}">
        <p14:creationId xmlns:p14="http://schemas.microsoft.com/office/powerpoint/2010/main" val="3334966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POPRAVI SLIKO, DODAJ DRUGO!!!</a:t>
            </a:r>
          </a:p>
          <a:p>
            <a:endParaRPr lang="sl-SI" dirty="0" smtClean="0"/>
          </a:p>
          <a:p>
            <a:r>
              <a:rPr lang="sl-SI" dirty="0" smtClean="0"/>
              <a:t>Zelo pomemben dejavnik pri posodobitvi občinske</a:t>
            </a:r>
            <a:r>
              <a:rPr lang="sl-SI" baseline="0" dirty="0" smtClean="0"/>
              <a:t> evidence NUSZ s podatki iz REN-a je </a:t>
            </a:r>
            <a:r>
              <a:rPr lang="sl-SI" baseline="0" dirty="0" err="1" smtClean="0"/>
              <a:t>prešifrant</a:t>
            </a:r>
            <a:r>
              <a:rPr lang="sl-SI" baseline="0" dirty="0" smtClean="0"/>
              <a:t> dejanskih rab delov stavb v NUSZ rabo občine. Pred posodobitvijo občini pošljemo predlog, katerega nato občina pregleda in po potrebi vnese spremembe. Takšen </a:t>
            </a:r>
            <a:r>
              <a:rPr lang="sl-SI" baseline="0" dirty="0" err="1" smtClean="0"/>
              <a:t>prešifrant</a:t>
            </a:r>
            <a:r>
              <a:rPr lang="sl-SI" baseline="0" dirty="0" smtClean="0"/>
              <a:t> ne more biti za vse občine isti, saj se NUSZ rabe razlikujejo od občine do občine.</a:t>
            </a:r>
          </a:p>
          <a:p>
            <a:r>
              <a:rPr lang="sl-SI" baseline="0" dirty="0" smtClean="0"/>
              <a:t>Predlagamo celo, da se takšen </a:t>
            </a:r>
            <a:r>
              <a:rPr lang="sl-SI" baseline="0" dirty="0" err="1" smtClean="0"/>
              <a:t>prešifrant</a:t>
            </a:r>
            <a:r>
              <a:rPr lang="sl-SI" baseline="0" dirty="0" smtClean="0"/>
              <a:t> „uzakoni“ v odloku o nadomestilu za uporabo stavbnega zemljišča, za kar je še dovolj časa.</a:t>
            </a:r>
          </a:p>
          <a:p>
            <a:r>
              <a:rPr lang="sl-SI" baseline="0" dirty="0" smtClean="0"/>
              <a:t>Primer takšnega </a:t>
            </a:r>
            <a:r>
              <a:rPr lang="sl-SI" baseline="0" dirty="0" err="1" smtClean="0"/>
              <a:t>prešifranta</a:t>
            </a:r>
            <a:r>
              <a:rPr lang="sl-SI" baseline="0" dirty="0" smtClean="0"/>
              <a:t> lahko vidite na </a:t>
            </a:r>
            <a:r>
              <a:rPr lang="sl-SI" baseline="0" dirty="0" err="1" smtClean="0"/>
              <a:t>slajdu</a:t>
            </a:r>
            <a:r>
              <a:rPr lang="sl-SI" baseline="0" dirty="0" smtClean="0"/>
              <a:t>. V REN-u obstaja 129 različnih šifer dejanskih rab dela stavbe. Upoštevajo se samo nekateri in ne vsi, kar kontroliramo s pomočjo tega šifranta.</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42</a:t>
            </a:fld>
            <a:endParaRPr lang="sl-SI"/>
          </a:p>
        </p:txBody>
      </p:sp>
    </p:spTree>
    <p:extLst>
      <p:ext uri="{BB962C8B-B14F-4D97-AF65-F5344CB8AC3E}">
        <p14:creationId xmlns:p14="http://schemas.microsoft.com/office/powerpoint/2010/main" val="323097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OMENI:</a:t>
            </a:r>
            <a:r>
              <a:rPr lang="sl-SI" baseline="0" dirty="0" smtClean="0"/>
              <a:t> Z NUSZ EVIDENCO SE INTENZIVNO UKVARJAMO ZADNJA 3 LETA. </a:t>
            </a:r>
          </a:p>
          <a:p>
            <a:endParaRPr lang="sl-SI" dirty="0" smtClean="0"/>
          </a:p>
          <a:p>
            <a:r>
              <a:rPr lang="sl-SI" baseline="0" dirty="0" smtClean="0"/>
              <a:t>po padcu nepremičninskega davka</a:t>
            </a:r>
          </a:p>
          <a:p>
            <a:r>
              <a:rPr lang="sl-SI" baseline="0" dirty="0" smtClean="0"/>
              <a:t>odločilo 16 občin. Tri občine so se naknadno odločile še za posodobitev, in sicer samo za tiste zavezance, ki še tisto leto niso prejeli odmere. Vendar je bila to bolj kot ne izjema, saj večina FU ni bila ravno navdušena nad to potezo in pri nekaterih FU tudi dejansko niso pustili tega postopka.</a:t>
            </a:r>
          </a:p>
          <a:p>
            <a:r>
              <a:rPr lang="sl-SI" baseline="0" dirty="0" smtClean="0"/>
              <a:t>V letu 2015 je bila slika že zelo drugačna. Za našo storitev, kljub relativno nasičenem trgu s podobnimi rešitvami,  se je tokrat odločilo 40 občin. Od tega je bilo 22 občin, ki so se odločile tudi za posodobitev evidence z REN na podlagi predhodne primerjalne analize, teh smo pripravili vsaj 50.</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5</a:t>
            </a:fld>
            <a:endParaRPr lang="sl-SI"/>
          </a:p>
        </p:txBody>
      </p:sp>
    </p:spTree>
    <p:extLst>
      <p:ext uri="{BB962C8B-B14F-4D97-AF65-F5344CB8AC3E}">
        <p14:creationId xmlns:p14="http://schemas.microsoft.com/office/powerpoint/2010/main" val="654136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Večina občinskih odlokov o nadomestilu za uporabo</a:t>
            </a:r>
            <a:r>
              <a:rPr lang="sl-SI" baseline="0" dirty="0" smtClean="0"/>
              <a:t> stavbnega zemljišča pravi, da se za določitev komunalne opreme objektov upoštevajo možnosti priključitve in ne tudi dejanska priključitev (razen, v nekaterih primerih, telefonski priključek). </a:t>
            </a:r>
          </a:p>
          <a:p>
            <a:r>
              <a:rPr lang="sl-SI" baseline="0" dirty="0" smtClean="0"/>
              <a:t>Veliko odlokov prav tako vsebuje bolj natančen podatek o tem kdaj ima določen objekt možnost priključka, in sicer ima definirano oddaljenost voda od stavbnega zemljišča, ki je po navadi med 50 in 100m. Če tega podatka v odloku ni, potem se ta oddaljenost predhodno uskladi z občino.</a:t>
            </a:r>
          </a:p>
          <a:p>
            <a:r>
              <a:rPr lang="sl-SI" baseline="0" dirty="0" smtClean="0"/>
              <a:t>Kot vir za določitev komunalne opreme, pa lahko uporabimo poljubne evidence, tako državne kot tudi občinske. Večinoma se upoštevajo podatki iz ZK GJI, občinski BCP in ostale občinske baze, če je to potrebno. Predvsem, če določene infrastrukture ni vpisane v GJI, potem mora občina te podatke pridobiti od komunalnega podjetja ali kako drugače.</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43</a:t>
            </a:fld>
            <a:endParaRPr lang="sl-SI"/>
          </a:p>
        </p:txBody>
      </p:sp>
    </p:spTree>
    <p:extLst>
      <p:ext uri="{BB962C8B-B14F-4D97-AF65-F5344CB8AC3E}">
        <p14:creationId xmlns:p14="http://schemas.microsoft.com/office/powerpoint/2010/main" val="3823976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Navedel sem še ostale parametre, ki jih je potrebno novim </a:t>
            </a:r>
            <a:r>
              <a:rPr lang="sl-SI" dirty="0" err="1" smtClean="0"/>
              <a:t>odmernim</a:t>
            </a:r>
            <a:r>
              <a:rPr lang="sl-SI" dirty="0" smtClean="0"/>
              <a:t> predmetom</a:t>
            </a:r>
            <a:r>
              <a:rPr lang="sl-SI" baseline="0" dirty="0" smtClean="0"/>
              <a:t> nastaviti, pa tega podatka ni mogoče enostavno pridobiti iz državnih podatkov, zato jih je treba naknadno določiti s pomočjo PISO NUSZ Modula. Problem je tudi ta, da teh parametrov občine ne določajo na enak način in se razlikuje od občine do občine.</a:t>
            </a:r>
            <a:endParaRPr lang="sl-SI" dirty="0" smtClean="0"/>
          </a:p>
          <a:p>
            <a:r>
              <a:rPr lang="sl-SI" dirty="0" smtClean="0"/>
              <a:t>Vse</a:t>
            </a:r>
            <a:r>
              <a:rPr lang="sl-SI" baseline="0" dirty="0" smtClean="0"/>
              <a:t> parametre za določitev točk ni mogoče določiti s pomočjo podatkov REN-a, prav tako nimajo vse občine zgoraj naštetih ali pa le nekatere od teh. Vendar ima občina možnost te podatke naknadno enostavno dopolniti preko PISO NUSZ Modula.</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44</a:t>
            </a:fld>
            <a:endParaRPr lang="sl-SI"/>
          </a:p>
        </p:txBody>
      </p:sp>
    </p:spTree>
    <p:extLst>
      <p:ext uri="{BB962C8B-B14F-4D97-AF65-F5344CB8AC3E}">
        <p14:creationId xmlns:p14="http://schemas.microsoft.com/office/powerpoint/2010/main" val="16528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Razlogov za tolikšen porast</a:t>
            </a:r>
            <a:r>
              <a:rPr lang="sl-SI" baseline="0" dirty="0" smtClean="0"/>
              <a:t> naročnikov v letu 2015 je več.</a:t>
            </a:r>
          </a:p>
          <a:p>
            <a:r>
              <a:rPr lang="sl-SI" baseline="0" dirty="0" smtClean="0"/>
              <a:t>V prvi vrsti je razlog ta, da smo občinam pripravili tri različne ponudbe pripravi oz. posodobitve in pri vseh je cena storitve zelo konkurenčna, vendar ne na račun kakovosti. Takšno ceno smo lahko trgu ponudili zaradi razvoja PISO-NUSZ Algoritma, ki v veliki meri postopek avtomatizira. Ima nastavljive vhodne parametre, kar pomeni, da ga lahko prilagodimo vsakemu občinskemu odloku.</a:t>
            </a:r>
          </a:p>
          <a:p>
            <a:r>
              <a:rPr lang="sl-SI" baseline="0" dirty="0" smtClean="0"/>
              <a:t>Poleg tega smo razvili tudi nov PISO-NUSZ modul, s pomočjo katerega je možno podatke pregledovati in urejati ter je uporabniku prijazen za uporabo.</a:t>
            </a:r>
          </a:p>
        </p:txBody>
      </p:sp>
      <p:sp>
        <p:nvSpPr>
          <p:cNvPr id="4" name="Slide Number Placeholder 3"/>
          <p:cNvSpPr>
            <a:spLocks noGrp="1"/>
          </p:cNvSpPr>
          <p:nvPr>
            <p:ph type="sldNum" sz="quarter" idx="10"/>
          </p:nvPr>
        </p:nvSpPr>
        <p:spPr/>
        <p:txBody>
          <a:bodyPr/>
          <a:lstStyle/>
          <a:p>
            <a:fld id="{2393E173-FEC4-4647-A763-C73D3D9D3913}" type="slidenum">
              <a:rPr lang="sl-SI" smtClean="0"/>
              <a:t>6</a:t>
            </a:fld>
            <a:endParaRPr lang="sl-SI"/>
          </a:p>
        </p:txBody>
      </p:sp>
    </p:spTree>
    <p:extLst>
      <p:ext uri="{BB962C8B-B14F-4D97-AF65-F5344CB8AC3E}">
        <p14:creationId xmlns:p14="http://schemas.microsoft.com/office/powerpoint/2010/main" val="103178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Hiter pregled postopka je viden na </a:t>
            </a:r>
            <a:r>
              <a:rPr lang="sl-SI" dirty="0" err="1" smtClean="0"/>
              <a:t>slajdu</a:t>
            </a:r>
            <a:r>
              <a:rPr lang="sl-SI" dirty="0" smtClean="0"/>
              <a:t>.</a:t>
            </a:r>
            <a:r>
              <a:rPr lang="sl-SI" baseline="0" dirty="0" smtClean="0"/>
              <a:t> Državni in občinski podatki se v PISO-NUSZ algoritmu obdelajo, temu se predhodno nastavijo parametri, ki ustrezajo občinskemu odloku in rezultati obdelave se predstavijo v PISO-NUSZ Modulu, ki jo nato občina prevzame in nadaljuje z delom do oddaje podatkov.</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7</a:t>
            </a:fld>
            <a:endParaRPr lang="sl-SI"/>
          </a:p>
        </p:txBody>
      </p:sp>
    </p:spTree>
    <p:extLst>
      <p:ext uri="{BB962C8B-B14F-4D97-AF65-F5344CB8AC3E}">
        <p14:creationId xmlns:p14="http://schemas.microsoft.com/office/powerpoint/2010/main" val="157549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Ne želim</a:t>
            </a:r>
            <a:r>
              <a:rPr lang="sl-SI" baseline="0" dirty="0" smtClean="0"/>
              <a:t> veliko časa izgubiti z razlaganjem zakonodaje, ker verjamem, da je to že večini, vsaj tistim, ki se ukvarjate s podatki NUSZ, znano.</a:t>
            </a:r>
          </a:p>
          <a:p>
            <a:r>
              <a:rPr lang="sl-SI" baseline="0" dirty="0" smtClean="0"/>
              <a:t>Kot vemo, je država želela uvesti nov nepremičninski davek, ki bi slonel na uradnih državnih podatkih, kot je REN in naj bi izenačil ter poenotil obdavčitev iz naslova nepremičnin. Podatki REN-a, ki so služili kot osnovna evidenca, so bili zajeti s projektom množičnega zajema nepremičnin, ki ga je GURS začel v letu 2006. Kasneje se je izkazalo, da je bil velik delež zbranih podatkov netočen in potreben popravkov, da bi lahko služil kot osnova za nov sistem obdavčitve. Iz tega razloga in seveda tudi drugih ugotovitev, je US zakon o davku na nepremičnine razveljavilo ter za prehodno obdobje ponovno uveljavilo Zakon stavbnih zemljiščih (iz leta 1984 in 1997) in Zakon o graditvi objektov z 218. členom.</a:t>
            </a:r>
          </a:p>
          <a:p>
            <a:endParaRPr lang="sl-SI" baseline="0" dirty="0" smtClean="0"/>
          </a:p>
          <a:p>
            <a:r>
              <a:rPr lang="sl-SI" baseline="0" dirty="0" smtClean="0"/>
              <a:t>Konec leta 2014 sta MOP in MF skupaj pripravili dopis, ki so ga razposlali vsem občinam. S tem dopisom so vsem občinam svetovali, da že v letu 2015 čim celovitejše odmerijo NUSZ, pri tem se pa naj oprejo na državne evidence Katastra stavb, Zemljiškega katastra in Registra nepremičnin. V tem dopisu je med drugim pisalo tudi, da naj bi bili vzpostavljeni mehanizmi, ki bi omogočali prevzem občinskih podatkov za posodabljanje podatkov v REN, da bi bila le-ta bolj ažurna in s kakovostnejšimi podatki </a:t>
            </a:r>
            <a:r>
              <a:rPr lang="sl-SI" dirty="0" smtClean="0"/>
              <a:t>(prenos</a:t>
            </a:r>
            <a:r>
              <a:rPr lang="sl-SI" baseline="0" dirty="0" smtClean="0"/>
              <a:t> odgovornosti iz države na občine).</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8</a:t>
            </a:fld>
            <a:endParaRPr lang="sl-SI"/>
          </a:p>
        </p:txBody>
      </p:sp>
    </p:spTree>
    <p:extLst>
      <p:ext uri="{BB962C8B-B14F-4D97-AF65-F5344CB8AC3E}">
        <p14:creationId xmlns:p14="http://schemas.microsoft.com/office/powerpoint/2010/main" val="359160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Vsem</a:t>
            </a:r>
            <a:r>
              <a:rPr lang="sl-SI" baseline="0" dirty="0" smtClean="0"/>
              <a:t> občinam predlagamo, da se glede posodobitve odločijo na podlagi analize NUSZ-REN s katero pridobi več stvari, in sicer se kontrolira skladnost podatkov z veljavnih občinskim odlokom. Pokazalo se je, da nekatere občine namenskih rab ne vodijo skladno z odlokom. Točke so sicer pravilno izračunane, vendar si zavezanec, ko prejme odločbo, teh točk ne more preveriti.</a:t>
            </a:r>
          </a:p>
          <a:p>
            <a:r>
              <a:rPr lang="sl-SI" baseline="0" dirty="0" smtClean="0"/>
              <a:t>Z vsako analizo občini celotno aktualno bazo objavimo v sistemu PISO, seveda za interne uporabnike in še to samo za tiste, ki jih občina določi. Poleg baze, je grafično prikazana tudi analiza NUSZ-REN.</a:t>
            </a:r>
          </a:p>
          <a:p>
            <a:r>
              <a:rPr lang="sl-SI" baseline="0" dirty="0" smtClean="0"/>
              <a:t>Najpomembnejši vidik analize, pa je seveda informativni izračun izpada prihodka na račun neažurne občinske evidence NUSZ. Graf na </a:t>
            </a:r>
            <a:r>
              <a:rPr lang="sl-SI" baseline="0" dirty="0" err="1" smtClean="0"/>
              <a:t>slajdu</a:t>
            </a:r>
            <a:r>
              <a:rPr lang="sl-SI" baseline="0" dirty="0" smtClean="0"/>
              <a:t> je eden izmed rezultatov analize.</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9</a:t>
            </a:fld>
            <a:endParaRPr lang="sl-SI"/>
          </a:p>
        </p:txBody>
      </p:sp>
    </p:spTree>
    <p:extLst>
      <p:ext uri="{BB962C8B-B14F-4D97-AF65-F5344CB8AC3E}">
        <p14:creationId xmlns:p14="http://schemas.microsoft.com/office/powerpoint/2010/main" val="57226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Podatki,</a:t>
            </a:r>
            <a:r>
              <a:rPr lang="sl-SI" baseline="0" dirty="0" smtClean="0"/>
              <a:t> ki jih potrebujemo za izvedbo analize, v primeru, da podatkov iz </a:t>
            </a:r>
            <a:r>
              <a:rPr lang="sl-SI" baseline="0" dirty="0" err="1" smtClean="0"/>
              <a:t>odmernega</a:t>
            </a:r>
            <a:r>
              <a:rPr lang="sl-SI" baseline="0" dirty="0" smtClean="0"/>
              <a:t> leta 2014 ali 2015 še nimamo, je standardni format, ki ga pripravijo na FURS-u in zajema </a:t>
            </a:r>
            <a:r>
              <a:rPr lang="sl-SI" baseline="0" dirty="0" err="1" smtClean="0"/>
              <a:t>premsq</a:t>
            </a:r>
            <a:r>
              <a:rPr lang="sl-SI" baseline="0" dirty="0" smtClean="0"/>
              <a:t>, </a:t>
            </a:r>
            <a:r>
              <a:rPr lang="sl-SI" baseline="0" dirty="0" err="1" smtClean="0"/>
              <a:t>davsq</a:t>
            </a:r>
            <a:r>
              <a:rPr lang="sl-SI" baseline="0" dirty="0" smtClean="0"/>
              <a:t>, </a:t>
            </a:r>
            <a:r>
              <a:rPr lang="sl-SI" baseline="0" dirty="0" err="1" smtClean="0"/>
              <a:t>zemsq</a:t>
            </a:r>
            <a:r>
              <a:rPr lang="sl-SI" baseline="0" dirty="0" smtClean="0"/>
              <a:t>, </a:t>
            </a:r>
            <a:r>
              <a:rPr lang="sl-SI" baseline="0" dirty="0" err="1" smtClean="0"/>
              <a:t>sifsq</a:t>
            </a:r>
            <a:r>
              <a:rPr lang="sl-SI" baseline="0" dirty="0" smtClean="0"/>
              <a:t> datoteke (opiši kaj pomeni katera).</a:t>
            </a:r>
          </a:p>
          <a:p>
            <a:r>
              <a:rPr lang="sl-SI" baseline="0" dirty="0" smtClean="0"/>
              <a:t>Na </a:t>
            </a:r>
            <a:r>
              <a:rPr lang="sl-SI" baseline="0" dirty="0" err="1" smtClean="0"/>
              <a:t>slajdu</a:t>
            </a:r>
            <a:r>
              <a:rPr lang="sl-SI" baseline="0" dirty="0" smtClean="0"/>
              <a:t> je primer </a:t>
            </a:r>
            <a:r>
              <a:rPr lang="sl-SI" baseline="0" dirty="0" err="1" smtClean="0"/>
              <a:t>premsq</a:t>
            </a:r>
            <a:r>
              <a:rPr lang="sl-SI" baseline="0" dirty="0" smtClean="0"/>
              <a:t> datoteke. To je navadna tekstovna datoteka, ki ima predpisano strukturo.</a:t>
            </a:r>
          </a:p>
          <a:p>
            <a:endParaRPr lang="sl-SI" baseline="0" dirty="0" smtClean="0"/>
          </a:p>
          <a:p>
            <a:r>
              <a:rPr lang="sl-SI" baseline="0" dirty="0" smtClean="0"/>
              <a:t>Če je občina PISO občina, potem ostale podatke že imamo (REN, KS, RPE)</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10</a:t>
            </a:fld>
            <a:endParaRPr lang="sl-SI"/>
          </a:p>
        </p:txBody>
      </p:sp>
    </p:spTree>
    <p:extLst>
      <p:ext uri="{BB962C8B-B14F-4D97-AF65-F5344CB8AC3E}">
        <p14:creationId xmlns:p14="http://schemas.microsoft.com/office/powerpoint/2010/main" val="375533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l-SI" dirty="0" smtClean="0"/>
              <a:t>Površina,</a:t>
            </a:r>
            <a:r>
              <a:rPr lang="sl-SI" baseline="0" dirty="0" smtClean="0"/>
              <a:t> ki se pri analizi upošteva po REN podatkih, vsebuje celotno površino dela stavbe (NTP) brez površin odprtih prostorov (odprti balkoni, terase, lože – bomo videli kasneje).</a:t>
            </a:r>
          </a:p>
          <a:p>
            <a:r>
              <a:rPr lang="sl-SI" baseline="0" dirty="0" smtClean="0"/>
              <a:t>Pri NUSZ podatkih, pa se uporabi površina </a:t>
            </a:r>
            <a:r>
              <a:rPr lang="sl-SI" baseline="0" dirty="0" err="1" smtClean="0"/>
              <a:t>odmernega</a:t>
            </a:r>
            <a:r>
              <a:rPr lang="sl-SI" baseline="0" dirty="0" smtClean="0"/>
              <a:t> predmeta, vendar ne površine zunanjih prostorov ali NSZ, kar ločimo glede na uporabljeno rabo. Pri veliko občinah namreč obstaja raba, kot je NSZ, vendar ima podatke o naslovu objekta, zato je zelo pomembno, da so rabe pravilno določene in skladne z odlokom.</a:t>
            </a:r>
          </a:p>
          <a:p>
            <a:r>
              <a:rPr lang="sl-SI" baseline="0" dirty="0" smtClean="0"/>
              <a:t>Pred primerjavo površin je potrebno vsem delom stavb v REN-u dodeliti ustrezen osnovni namen (preberi iz </a:t>
            </a:r>
            <a:r>
              <a:rPr lang="sl-SI" baseline="0" dirty="0" err="1" smtClean="0"/>
              <a:t>slajda</a:t>
            </a:r>
            <a:r>
              <a:rPr lang="sl-SI" baseline="0" dirty="0" smtClean="0"/>
              <a:t>). Primerjava pa ne upošteva površin NSZ in ZUN.</a:t>
            </a:r>
          </a:p>
          <a:p>
            <a:r>
              <a:rPr lang="sl-SI" baseline="0" dirty="0" smtClean="0"/>
              <a:t>Primerjava se naredi na objekt natančno. Zaradi narave podatkov občinske evidence NUSZ, se primerjava ne more izvesti na del stavbe natančno, saj občine podatka o delu stavbe ne vodijo. Iz tega razloga je potrebno relevantno površino vseh delov po REN in NUSZ evidenci sešteti in te površine primerjati. Izdelamo več kategorij odstopanja, in sicer 0-10, 10-30, 30-50, &gt;50 in površina NUSZ večja od REN.</a:t>
            </a:r>
          </a:p>
          <a:p>
            <a:r>
              <a:rPr lang="sl-SI" baseline="0" dirty="0" smtClean="0"/>
              <a:t>Poiščejo se tudi vsi objekti z določeno hišno številko, ki jih v občinski evidenci ni ali pa ni aktivna ter objekti, ki imajo po REN stanovanjsko ali poslovno rabo, pa so določeni brez hišne številke. Slednji so prikazani samo na PISO-tu, saj jih v informativni izračun ne moremo vzeti.</a:t>
            </a:r>
            <a:endParaRPr lang="sl-SI" dirty="0"/>
          </a:p>
        </p:txBody>
      </p:sp>
      <p:sp>
        <p:nvSpPr>
          <p:cNvPr id="4" name="Slide Number Placeholder 3"/>
          <p:cNvSpPr>
            <a:spLocks noGrp="1"/>
          </p:cNvSpPr>
          <p:nvPr>
            <p:ph type="sldNum" sz="quarter" idx="10"/>
          </p:nvPr>
        </p:nvSpPr>
        <p:spPr/>
        <p:txBody>
          <a:bodyPr/>
          <a:lstStyle/>
          <a:p>
            <a:fld id="{2393E173-FEC4-4647-A763-C73D3D9D3913}" type="slidenum">
              <a:rPr lang="sl-SI" smtClean="0"/>
              <a:t>11</a:t>
            </a:fld>
            <a:endParaRPr lang="sl-SI"/>
          </a:p>
        </p:txBody>
      </p:sp>
    </p:spTree>
    <p:extLst>
      <p:ext uri="{BB962C8B-B14F-4D97-AF65-F5344CB8AC3E}">
        <p14:creationId xmlns:p14="http://schemas.microsoft.com/office/powerpoint/2010/main" val="117533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rgbClr val="2581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rgbClr val="2581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5F1AD0-CE4F-4456-95DA-C4708C7D3007}" type="datetimeFigureOut">
              <a:rPr lang="sl-SI" smtClean="0"/>
              <a:t>9. 10. 2015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D77452A-1ACF-494D-BBE6-3D4A4095DCFE}" type="slidenum">
              <a:rPr lang="sl-SI" smtClean="0"/>
              <a:t>‹#›</a:t>
            </a:fld>
            <a:endParaRPr lang="sl-SI"/>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78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F1AD0-CE4F-4456-95DA-C4708C7D3007}" type="datetimeFigureOut">
              <a:rPr lang="sl-SI" smtClean="0"/>
              <a:t>9. 10. 2015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D77452A-1ACF-494D-BBE6-3D4A4095DCFE}" type="slidenum">
              <a:rPr lang="sl-SI" smtClean="0"/>
              <a:t>‹#›</a:t>
            </a:fld>
            <a:endParaRPr lang="sl-SI"/>
          </a:p>
        </p:txBody>
      </p:sp>
    </p:spTree>
    <p:extLst>
      <p:ext uri="{BB962C8B-B14F-4D97-AF65-F5344CB8AC3E}">
        <p14:creationId xmlns:p14="http://schemas.microsoft.com/office/powerpoint/2010/main" val="383113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3"/>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F1AD0-CE4F-4456-95DA-C4708C7D3007}" type="datetimeFigureOut">
              <a:rPr lang="sl-SI" smtClean="0"/>
              <a:t>9. 10. 2015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D77452A-1ACF-494D-BBE6-3D4A4095DCFE}" type="slidenum">
              <a:rPr lang="sl-SI" smtClean="0"/>
              <a:t>‹#›</a:t>
            </a:fld>
            <a:endParaRPr lang="sl-SI"/>
          </a:p>
        </p:txBody>
      </p:sp>
    </p:spTree>
    <p:extLst>
      <p:ext uri="{BB962C8B-B14F-4D97-AF65-F5344CB8AC3E}">
        <p14:creationId xmlns:p14="http://schemas.microsoft.com/office/powerpoint/2010/main" val="341336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25F1AD0-CE4F-4456-95DA-C4708C7D3007}" type="datetimeFigureOut">
              <a:rPr lang="sl-SI" smtClean="0"/>
              <a:t>9. 10. 2015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D77452A-1ACF-494D-BBE6-3D4A4095DCFE}" type="slidenum">
              <a:rPr lang="sl-SI" smtClean="0"/>
              <a:t>‹#›</a:t>
            </a:fld>
            <a:endParaRPr lang="sl-SI"/>
          </a:p>
        </p:txBody>
      </p:sp>
    </p:spTree>
    <p:extLst>
      <p:ext uri="{BB962C8B-B14F-4D97-AF65-F5344CB8AC3E}">
        <p14:creationId xmlns:p14="http://schemas.microsoft.com/office/powerpoint/2010/main" val="338702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5F1AD0-CE4F-4456-95DA-C4708C7D3007}" type="datetimeFigureOut">
              <a:rPr lang="sl-SI" smtClean="0"/>
              <a:t>9. 10. 2015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D77452A-1ACF-494D-BBE6-3D4A4095DCFE}" type="slidenum">
              <a:rPr lang="sl-SI" smtClean="0"/>
              <a:t>‹#›</a:t>
            </a:fld>
            <a:endParaRPr lang="sl-SI"/>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0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40"/>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5F1AD0-CE4F-4456-95DA-C4708C7D3007}" type="datetimeFigureOut">
              <a:rPr lang="sl-SI" smtClean="0"/>
              <a:t>9. 10. 2015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D77452A-1ACF-494D-BBE6-3D4A4095DCFE}" type="slidenum">
              <a:rPr lang="sl-SI" smtClean="0"/>
              <a:t>‹#›</a:t>
            </a:fld>
            <a:endParaRPr lang="sl-SI"/>
          </a:p>
        </p:txBody>
      </p:sp>
    </p:spTree>
    <p:extLst>
      <p:ext uri="{BB962C8B-B14F-4D97-AF65-F5344CB8AC3E}">
        <p14:creationId xmlns:p14="http://schemas.microsoft.com/office/powerpoint/2010/main" val="70628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5F1AD0-CE4F-4456-95DA-C4708C7D3007}" type="datetimeFigureOut">
              <a:rPr lang="sl-SI" smtClean="0"/>
              <a:t>9. 10. 2015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D77452A-1ACF-494D-BBE6-3D4A4095DCFE}" type="slidenum">
              <a:rPr lang="sl-SI" smtClean="0"/>
              <a:t>‹#›</a:t>
            </a:fld>
            <a:endParaRPr lang="sl-SI"/>
          </a:p>
        </p:txBody>
      </p:sp>
    </p:spTree>
    <p:extLst>
      <p:ext uri="{BB962C8B-B14F-4D97-AF65-F5344CB8AC3E}">
        <p14:creationId xmlns:p14="http://schemas.microsoft.com/office/powerpoint/2010/main" val="92201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5F1AD0-CE4F-4456-95DA-C4708C7D3007}" type="datetimeFigureOut">
              <a:rPr lang="sl-SI" smtClean="0"/>
              <a:t>9. 10. 2015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DD77452A-1ACF-494D-BBE6-3D4A4095DCFE}" type="slidenum">
              <a:rPr lang="sl-SI" smtClean="0"/>
              <a:t>‹#›</a:t>
            </a:fld>
            <a:endParaRPr lang="sl-SI"/>
          </a:p>
        </p:txBody>
      </p:sp>
    </p:spTree>
    <p:extLst>
      <p:ext uri="{BB962C8B-B14F-4D97-AF65-F5344CB8AC3E}">
        <p14:creationId xmlns:p14="http://schemas.microsoft.com/office/powerpoint/2010/main" val="46691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5F1AD0-CE4F-4456-95DA-C4708C7D3007}" type="datetimeFigureOut">
              <a:rPr lang="sl-SI" smtClean="0"/>
              <a:t>9. 10. 2015</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DD77452A-1ACF-494D-BBE6-3D4A4095DCFE}" type="slidenum">
              <a:rPr lang="sl-SI" smtClean="0"/>
              <a:t>‹#›</a:t>
            </a:fld>
            <a:endParaRPr lang="sl-SI"/>
          </a:p>
        </p:txBody>
      </p:sp>
    </p:spTree>
    <p:extLst>
      <p:ext uri="{BB962C8B-B14F-4D97-AF65-F5344CB8AC3E}">
        <p14:creationId xmlns:p14="http://schemas.microsoft.com/office/powerpoint/2010/main" val="16693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9"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6" y="6459790"/>
            <a:ext cx="1963883" cy="365125"/>
          </a:xfrm>
        </p:spPr>
        <p:txBody>
          <a:bodyPr/>
          <a:lstStyle>
            <a:lvl1pPr algn="l">
              <a:defRPr/>
            </a:lvl1pPr>
          </a:lstStyle>
          <a:p>
            <a:fld id="{625F1AD0-CE4F-4456-95DA-C4708C7D3007}" type="datetimeFigureOut">
              <a:rPr lang="sl-SI" smtClean="0"/>
              <a:t>9. 10. 2015</a:t>
            </a:fld>
            <a:endParaRPr lang="sl-SI"/>
          </a:p>
        </p:txBody>
      </p:sp>
      <p:sp>
        <p:nvSpPr>
          <p:cNvPr id="6" name="Footer Placeholder 5"/>
          <p:cNvSpPr>
            <a:spLocks noGrp="1"/>
          </p:cNvSpPr>
          <p:nvPr>
            <p:ph type="ftr" sz="quarter" idx="11"/>
          </p:nvPr>
        </p:nvSpPr>
        <p:spPr>
          <a:xfrm>
            <a:off x="3600450" y="6459790"/>
            <a:ext cx="3486150" cy="365125"/>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77452A-1ACF-494D-BBE6-3D4A4095DCFE}" type="slidenum">
              <a:rPr lang="sl-SI" smtClean="0"/>
              <a:t>‹#›</a:t>
            </a:fld>
            <a:endParaRPr lang="sl-SI"/>
          </a:p>
        </p:txBody>
      </p:sp>
    </p:spTree>
    <p:extLst>
      <p:ext uri="{BB962C8B-B14F-4D97-AF65-F5344CB8AC3E}">
        <p14:creationId xmlns:p14="http://schemas.microsoft.com/office/powerpoint/2010/main" val="410344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5F1AD0-CE4F-4456-95DA-C4708C7D3007}" type="datetimeFigureOut">
              <a:rPr lang="sl-SI" smtClean="0"/>
              <a:t>9. 10. 2015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D77452A-1ACF-494D-BBE6-3D4A4095DCFE}" type="slidenum">
              <a:rPr lang="sl-SI" smtClean="0"/>
              <a:t>‹#›</a:t>
            </a:fld>
            <a:endParaRPr lang="sl-SI"/>
          </a:p>
        </p:txBody>
      </p:sp>
    </p:spTree>
    <p:extLst>
      <p:ext uri="{BB962C8B-B14F-4D97-AF65-F5344CB8AC3E}">
        <p14:creationId xmlns:p14="http://schemas.microsoft.com/office/powerpoint/2010/main" val="292689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rgbClr val="2581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9"/>
            <a:ext cx="9144001" cy="65999"/>
          </a:xfrm>
          <a:prstGeom prst="rect">
            <a:avLst/>
          </a:prstGeom>
          <a:solidFill>
            <a:srgbClr val="2581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3" y="6459790"/>
            <a:ext cx="1854203" cy="365125"/>
          </a:xfrm>
          <a:prstGeom prst="rect">
            <a:avLst/>
          </a:prstGeom>
        </p:spPr>
        <p:txBody>
          <a:bodyPr vert="horz" lIns="91440" tIns="45720" rIns="91440" bIns="45720" rtlCol="0" anchor="ctr"/>
          <a:lstStyle>
            <a:lvl1pPr algn="l">
              <a:defRPr sz="900">
                <a:solidFill>
                  <a:srgbClr val="FFFFFF"/>
                </a:solidFill>
              </a:defRPr>
            </a:lvl1pPr>
          </a:lstStyle>
          <a:p>
            <a:fld id="{625F1AD0-CE4F-4456-95DA-C4708C7D3007}" type="datetimeFigureOut">
              <a:rPr lang="sl-SI" smtClean="0"/>
              <a:t>9. 10. 2015</a:t>
            </a:fld>
            <a:endParaRPr lang="sl-SI"/>
          </a:p>
        </p:txBody>
      </p:sp>
      <p:sp>
        <p:nvSpPr>
          <p:cNvPr id="5" name="Footer Placeholder 4"/>
          <p:cNvSpPr>
            <a:spLocks noGrp="1"/>
          </p:cNvSpPr>
          <p:nvPr>
            <p:ph type="ftr" sz="quarter" idx="3"/>
          </p:nvPr>
        </p:nvSpPr>
        <p:spPr>
          <a:xfrm>
            <a:off x="2764640" y="6459790"/>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7425346" y="6459790"/>
            <a:ext cx="984019" cy="365125"/>
          </a:xfrm>
          <a:prstGeom prst="rect">
            <a:avLst/>
          </a:prstGeom>
        </p:spPr>
        <p:txBody>
          <a:bodyPr vert="horz" lIns="91440" tIns="45720" rIns="91440" bIns="45720" rtlCol="0" anchor="ctr"/>
          <a:lstStyle>
            <a:lvl1pPr algn="r">
              <a:defRPr sz="1050">
                <a:solidFill>
                  <a:srgbClr val="FFFFFF"/>
                </a:solidFill>
              </a:defRPr>
            </a:lvl1pPr>
          </a:lstStyle>
          <a:p>
            <a:fld id="{DD77452A-1ACF-494D-BBE6-3D4A4095DCFE}" type="slidenum">
              <a:rPr lang="sl-SI" smtClean="0"/>
              <a:t>‹#›</a:t>
            </a:fld>
            <a:endParaRPr lang="sl-SI"/>
          </a:p>
        </p:txBody>
      </p:sp>
      <p:cxnSp>
        <p:nvCxnSpPr>
          <p:cNvPr id="10" name="Straight Connector 9"/>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Slika 20" descr="D:\tmp\piso.png"/>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3949895" y="6400314"/>
            <a:ext cx="1289928" cy="360000"/>
          </a:xfrm>
          <a:prstGeom prst="rect">
            <a:avLst/>
          </a:prstGeom>
          <a:noFill/>
          <a:ln>
            <a:noFill/>
          </a:ln>
          <a:effectLst>
            <a:reflection blurRad="6350" stA="52000" endA="300" endPos="35000" dir="5400000" sy="-100000" algn="bl" rotWithShape="0"/>
          </a:effectLst>
        </p:spPr>
      </p:pic>
    </p:spTree>
    <p:extLst>
      <p:ext uri="{BB962C8B-B14F-4D97-AF65-F5344CB8AC3E}">
        <p14:creationId xmlns:p14="http://schemas.microsoft.com/office/powerpoint/2010/main" val="539857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32247" y="372148"/>
            <a:ext cx="7634025" cy="5724954"/>
          </a:xfrm>
          <a:prstGeom prst="rect">
            <a:avLst/>
          </a:prstGeom>
        </p:spPr>
      </p:pic>
    </p:spTree>
    <p:extLst>
      <p:ext uri="{BB962C8B-B14F-4D97-AF65-F5344CB8AC3E}">
        <p14:creationId xmlns:p14="http://schemas.microsoft.com/office/powerpoint/2010/main" val="2953941917"/>
      </p:ext>
    </p:extLst>
  </p:cSld>
  <p:clrMapOvr>
    <a:masterClrMapping/>
  </p:clrMapOvr>
  <mc:AlternateContent xmlns:mc="http://schemas.openxmlformats.org/markup-compatibility/2006" xmlns:p14="http://schemas.microsoft.com/office/powerpoint/2010/main">
    <mc:Choice Requires="p14">
      <p:transition spd="slow" p14:dur="2000" advTm="3456"/>
    </mc:Choice>
    <mc:Fallback xmlns="">
      <p:transition spd="slow" advTm="345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8"/>
            <a:ext cx="7543800" cy="1450757"/>
          </a:xfrm>
        </p:spPr>
        <p:txBody>
          <a:bodyPr>
            <a:normAutofit/>
          </a:bodyPr>
          <a:lstStyle/>
          <a:p>
            <a:pPr algn="ctr"/>
            <a:r>
              <a:rPr lang="sl-SI" sz="4400" dirty="0"/>
              <a:t>Analiza NUSZ-REN</a:t>
            </a:r>
            <a:r>
              <a:rPr lang="sl-SI" dirty="0"/>
              <a:t/>
            </a:r>
            <a:br>
              <a:rPr lang="sl-SI" dirty="0"/>
            </a:br>
            <a:r>
              <a:rPr lang="sl-SI" sz="2800" dirty="0">
                <a:solidFill>
                  <a:schemeClr val="bg1">
                    <a:lumMod val="50000"/>
                  </a:schemeClr>
                </a:solidFill>
              </a:rPr>
              <a:t>VHODNI PODATKI</a:t>
            </a:r>
          </a:p>
        </p:txBody>
      </p:sp>
      <p:sp>
        <p:nvSpPr>
          <p:cNvPr id="3" name="Content Placeholder 2"/>
          <p:cNvSpPr>
            <a:spLocks noGrp="1"/>
          </p:cNvSpPr>
          <p:nvPr>
            <p:ph idx="1"/>
          </p:nvPr>
        </p:nvSpPr>
        <p:spPr>
          <a:xfrm>
            <a:off x="822960" y="1845734"/>
            <a:ext cx="3618412" cy="4023360"/>
          </a:xfrm>
        </p:spPr>
        <p:txBody>
          <a:bodyPr/>
          <a:lstStyle/>
          <a:p>
            <a:pPr>
              <a:buClr>
                <a:srgbClr val="2581C0"/>
              </a:buClr>
            </a:pPr>
            <a:r>
              <a:rPr lang="sl-SI" b="1" dirty="0" smtClean="0"/>
              <a:t>Standardni podatki FURS: </a:t>
            </a:r>
            <a:r>
              <a:rPr lang="sl-SI" dirty="0" smtClean="0"/>
              <a:t>		</a:t>
            </a:r>
          </a:p>
          <a:p>
            <a:pPr lvl="1">
              <a:buClr>
                <a:srgbClr val="2581C0"/>
              </a:buClr>
            </a:pPr>
            <a:r>
              <a:rPr lang="sl-SI" dirty="0" err="1" smtClean="0"/>
              <a:t>Premsq</a:t>
            </a:r>
            <a:r>
              <a:rPr lang="sl-SI" dirty="0" smtClean="0"/>
              <a:t> (</a:t>
            </a:r>
            <a:r>
              <a:rPr lang="sl-SI" dirty="0" err="1" smtClean="0"/>
              <a:t>odmerni</a:t>
            </a:r>
            <a:r>
              <a:rPr lang="sl-SI" dirty="0" smtClean="0"/>
              <a:t> predmeti)</a:t>
            </a:r>
          </a:p>
          <a:p>
            <a:pPr lvl="1">
              <a:buClr>
                <a:srgbClr val="2581C0"/>
              </a:buClr>
            </a:pPr>
            <a:r>
              <a:rPr lang="sl-SI" dirty="0" err="1" smtClean="0"/>
              <a:t>Davsq</a:t>
            </a:r>
            <a:r>
              <a:rPr lang="sl-SI" dirty="0" smtClean="0"/>
              <a:t> (seznam zavezancev)</a:t>
            </a:r>
          </a:p>
          <a:p>
            <a:pPr lvl="1">
              <a:buClr>
                <a:srgbClr val="2581C0"/>
              </a:buClr>
            </a:pPr>
            <a:r>
              <a:rPr lang="sl-SI" dirty="0" err="1" smtClean="0"/>
              <a:t>Zemsq</a:t>
            </a:r>
            <a:r>
              <a:rPr lang="sl-SI" dirty="0" smtClean="0"/>
              <a:t> (komunalna oprema)</a:t>
            </a:r>
          </a:p>
          <a:p>
            <a:pPr lvl="1">
              <a:buClr>
                <a:srgbClr val="2581C0"/>
              </a:buClr>
            </a:pPr>
            <a:r>
              <a:rPr lang="sl-SI" dirty="0" err="1" smtClean="0"/>
              <a:t>Sifsq</a:t>
            </a:r>
            <a:r>
              <a:rPr lang="sl-SI" dirty="0" smtClean="0"/>
              <a:t> (šifrant namembnosti)</a:t>
            </a:r>
          </a:p>
          <a:p>
            <a:pPr lvl="1">
              <a:buClr>
                <a:srgbClr val="2581C0"/>
              </a:buClr>
            </a:pPr>
            <a:endParaRPr lang="sl-SI"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007" r="247" b="-1"/>
          <a:stretch/>
        </p:blipFill>
        <p:spPr>
          <a:xfrm>
            <a:off x="822959" y="4310746"/>
            <a:ext cx="7543800" cy="968829"/>
          </a:xfrm>
          <a:prstGeom prst="rect">
            <a:avLst/>
          </a:prstGeom>
        </p:spPr>
      </p:pic>
      <p:sp>
        <p:nvSpPr>
          <p:cNvPr id="5" name="Content Placeholder 2"/>
          <p:cNvSpPr txBox="1">
            <a:spLocks/>
          </p:cNvSpPr>
          <p:nvPr/>
        </p:nvSpPr>
        <p:spPr>
          <a:xfrm>
            <a:off x="4748347" y="1845734"/>
            <a:ext cx="3618412"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2581C0"/>
              </a:buClr>
            </a:pPr>
            <a:r>
              <a:rPr lang="sl-SI" b="1" dirty="0"/>
              <a:t>Podatki GURS:</a:t>
            </a:r>
          </a:p>
          <a:p>
            <a:pPr marL="0" indent="0">
              <a:buClr>
                <a:srgbClr val="2581C0"/>
              </a:buClr>
              <a:buNone/>
            </a:pPr>
            <a:endParaRPr lang="sl-SI" sz="800" dirty="0"/>
          </a:p>
          <a:p>
            <a:pPr lvl="1">
              <a:buClr>
                <a:srgbClr val="2581C0"/>
              </a:buClr>
            </a:pPr>
            <a:r>
              <a:rPr lang="sl-SI" dirty="0"/>
              <a:t>Register nepremičnin (REN)</a:t>
            </a:r>
          </a:p>
          <a:p>
            <a:pPr lvl="1">
              <a:buClr>
                <a:srgbClr val="2581C0"/>
              </a:buClr>
            </a:pPr>
            <a:r>
              <a:rPr lang="sl-SI" dirty="0"/>
              <a:t>Kataster stavb</a:t>
            </a:r>
          </a:p>
          <a:p>
            <a:pPr lvl="1">
              <a:buClr>
                <a:srgbClr val="2581C0"/>
              </a:buClr>
            </a:pPr>
            <a:r>
              <a:rPr lang="sl-SI" dirty="0"/>
              <a:t>Register prostorskih enot</a:t>
            </a:r>
          </a:p>
          <a:p>
            <a:pPr lvl="1">
              <a:buClr>
                <a:srgbClr val="2581C0"/>
              </a:buClr>
            </a:pPr>
            <a:r>
              <a:rPr lang="sl-SI" dirty="0"/>
              <a:t>Zemljiški kataster</a:t>
            </a:r>
          </a:p>
          <a:p>
            <a:pPr lvl="1">
              <a:buClr>
                <a:srgbClr val="2581C0"/>
              </a:buClr>
            </a:pPr>
            <a:endParaRPr lang="sl-SI" dirty="0"/>
          </a:p>
        </p:txBody>
      </p:sp>
    </p:spTree>
    <p:extLst>
      <p:ext uri="{BB962C8B-B14F-4D97-AF65-F5344CB8AC3E}">
        <p14:creationId xmlns:p14="http://schemas.microsoft.com/office/powerpoint/2010/main" val="4043793097"/>
      </p:ext>
    </p:extLst>
  </p:cSld>
  <p:clrMapOvr>
    <a:masterClrMapping/>
  </p:clrMapOvr>
  <mc:AlternateContent xmlns:mc="http://schemas.openxmlformats.org/markup-compatibility/2006" xmlns:p14="http://schemas.microsoft.com/office/powerpoint/2010/main">
    <mc:Choice Requires="p14">
      <p:transition spd="slow" p14:dur="2000" advTm="99907"/>
    </mc:Choice>
    <mc:Fallback xmlns="">
      <p:transition spd="slow" advTm="9990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Analiza NUSZ-REN</a:t>
            </a:r>
            <a:r>
              <a:rPr lang="sl-SI" dirty="0"/>
              <a:t/>
            </a:r>
            <a:br>
              <a:rPr lang="sl-SI" dirty="0"/>
            </a:br>
            <a:r>
              <a:rPr lang="sl-SI" sz="2800" dirty="0">
                <a:solidFill>
                  <a:schemeClr val="bg1">
                    <a:lumMod val="50000"/>
                  </a:schemeClr>
                </a:solidFill>
              </a:rPr>
              <a:t>ZNAČILNOSTI</a:t>
            </a:r>
          </a:p>
        </p:txBody>
      </p:sp>
      <p:sp>
        <p:nvSpPr>
          <p:cNvPr id="3" name="Content Placeholder 2"/>
          <p:cNvSpPr>
            <a:spLocks noGrp="1"/>
          </p:cNvSpPr>
          <p:nvPr>
            <p:ph idx="1"/>
          </p:nvPr>
        </p:nvSpPr>
        <p:spPr/>
        <p:txBody>
          <a:bodyPr/>
          <a:lstStyle/>
          <a:p>
            <a:r>
              <a:rPr lang="sl-SI" b="1" dirty="0" smtClean="0"/>
              <a:t>REN površina</a:t>
            </a:r>
          </a:p>
          <a:p>
            <a:pPr lvl="1">
              <a:buClr>
                <a:srgbClr val="2581C0"/>
              </a:buClr>
            </a:pPr>
            <a:r>
              <a:rPr lang="sl-SI" dirty="0" smtClean="0"/>
              <a:t>neto tlorisna površina brez odprtih prostorov</a:t>
            </a:r>
          </a:p>
          <a:p>
            <a:pPr>
              <a:buClr>
                <a:srgbClr val="2581C0"/>
              </a:buClr>
            </a:pPr>
            <a:r>
              <a:rPr lang="sl-SI" b="1" dirty="0" smtClean="0"/>
              <a:t>NUSZ površina</a:t>
            </a:r>
          </a:p>
          <a:p>
            <a:pPr lvl="1">
              <a:buClr>
                <a:srgbClr val="2581C0"/>
              </a:buClr>
            </a:pPr>
            <a:r>
              <a:rPr lang="sl-SI" dirty="0" smtClean="0"/>
              <a:t>brez površine zunanjih prostorov in NSZ</a:t>
            </a:r>
          </a:p>
          <a:p>
            <a:pPr marL="292608" lvl="1">
              <a:buClr>
                <a:srgbClr val="2581C0"/>
              </a:buClr>
              <a:buNone/>
            </a:pPr>
            <a:endParaRPr lang="sl-SI" sz="700" dirty="0"/>
          </a:p>
          <a:p>
            <a:pPr marL="292608" lvl="1">
              <a:buClr>
                <a:srgbClr val="2581C0"/>
              </a:buClr>
              <a:buNone/>
            </a:pPr>
            <a:r>
              <a:rPr lang="sl-SI" sz="2000" dirty="0"/>
              <a:t>„</a:t>
            </a:r>
            <a:r>
              <a:rPr lang="sl-SI" sz="2000" dirty="0" err="1"/>
              <a:t>Prešifrant</a:t>
            </a:r>
            <a:r>
              <a:rPr lang="sl-SI" sz="2000" dirty="0"/>
              <a:t>“ delov stavb v STAN, POSL, NSZ, GAR, OST, ZUN</a:t>
            </a:r>
          </a:p>
          <a:p>
            <a:pPr>
              <a:buClr>
                <a:srgbClr val="2581C0"/>
              </a:buClr>
            </a:pPr>
            <a:r>
              <a:rPr lang="sl-SI" dirty="0" smtClean="0"/>
              <a:t>Primerjava površin na objekt natančno (različne kategorije odstopanj)</a:t>
            </a:r>
          </a:p>
          <a:p>
            <a:pPr>
              <a:buClr>
                <a:srgbClr val="2581C0"/>
              </a:buClr>
            </a:pPr>
            <a:r>
              <a:rPr lang="sl-SI" dirty="0" smtClean="0"/>
              <a:t>Manjkajoči objekti z določeno HŠ ali brez HŠ</a:t>
            </a:r>
          </a:p>
          <a:p>
            <a:pPr>
              <a:buClr>
                <a:srgbClr val="2581C0"/>
              </a:buClr>
            </a:pPr>
            <a:endParaRPr lang="sl-SI" b="1" dirty="0" smtClean="0"/>
          </a:p>
          <a:p>
            <a:endParaRPr lang="sl-SI" dirty="0"/>
          </a:p>
          <a:p>
            <a:endParaRPr lang="sl-SI" dirty="0"/>
          </a:p>
        </p:txBody>
      </p:sp>
    </p:spTree>
    <p:extLst>
      <p:ext uri="{BB962C8B-B14F-4D97-AF65-F5344CB8AC3E}">
        <p14:creationId xmlns:p14="http://schemas.microsoft.com/office/powerpoint/2010/main" val="1130139004"/>
      </p:ext>
    </p:extLst>
  </p:cSld>
  <p:clrMapOvr>
    <a:masterClrMapping/>
  </p:clrMapOvr>
  <mc:AlternateContent xmlns:mc="http://schemas.openxmlformats.org/markup-compatibility/2006" xmlns:p14="http://schemas.microsoft.com/office/powerpoint/2010/main">
    <mc:Choice Requires="p14">
      <p:transition spd="slow" p14:dur="2000" advTm="108811"/>
    </mc:Choice>
    <mc:Fallback xmlns="">
      <p:transition spd="slow" advTm="10881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Analiza NUSZ-REN</a:t>
            </a:r>
            <a:r>
              <a:rPr lang="sl-SI" dirty="0"/>
              <a:t/>
            </a:r>
            <a:br>
              <a:rPr lang="sl-SI" dirty="0"/>
            </a:br>
            <a:r>
              <a:rPr lang="sl-SI" sz="2800" dirty="0">
                <a:solidFill>
                  <a:schemeClr val="bg1">
                    <a:lumMod val="50000"/>
                  </a:schemeClr>
                </a:solidFill>
              </a:rPr>
              <a:t>REZULTAT</a:t>
            </a:r>
            <a:endParaRPr lang="sl-SI" dirty="0">
              <a:solidFill>
                <a:schemeClr val="bg1">
                  <a:lumMod val="50000"/>
                </a:schemeClr>
              </a:solidFill>
            </a:endParaRPr>
          </a:p>
        </p:txBody>
      </p:sp>
      <p:sp>
        <p:nvSpPr>
          <p:cNvPr id="3" name="Content Placeholder 2"/>
          <p:cNvSpPr>
            <a:spLocks noGrp="1"/>
          </p:cNvSpPr>
          <p:nvPr>
            <p:ph idx="1"/>
          </p:nvPr>
        </p:nvSpPr>
        <p:spPr/>
        <p:txBody>
          <a:bodyPr/>
          <a:lstStyle/>
          <a:p>
            <a:r>
              <a:rPr lang="sl-SI" dirty="0" smtClean="0"/>
              <a:t>Podatki odmere objavljeni na spletnem PISO pregledovalniku</a:t>
            </a:r>
          </a:p>
          <a:p>
            <a:pPr>
              <a:buClr>
                <a:srgbClr val="2581C0"/>
              </a:buClr>
            </a:pPr>
            <a:r>
              <a:rPr lang="sl-SI" dirty="0" smtClean="0"/>
              <a:t>Sumarni seznami v formatu Excel za župane in vodstvo </a:t>
            </a:r>
            <a:r>
              <a:rPr lang="sl-SI" dirty="0" err="1" smtClean="0"/>
              <a:t>obč</a:t>
            </a:r>
            <a:r>
              <a:rPr lang="sl-SI" dirty="0" smtClean="0"/>
              <a:t>. uprave</a:t>
            </a:r>
          </a:p>
          <a:p>
            <a:pPr>
              <a:buClr>
                <a:srgbClr val="2581C0"/>
              </a:buClr>
            </a:pPr>
            <a:r>
              <a:rPr lang="sl-SI" dirty="0" smtClean="0"/>
              <a:t>Informativni izračun izpada</a:t>
            </a:r>
          </a:p>
          <a:p>
            <a:endParaRPr lang="sl-SI" dirty="0"/>
          </a:p>
          <a:p>
            <a:endParaRPr lang="sl-SI" dirty="0"/>
          </a:p>
          <a:p>
            <a:pPr marL="0" indent="0">
              <a:buNone/>
            </a:pPr>
            <a:endParaRPr lang="sl-SI"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156" y="3255115"/>
            <a:ext cx="4360589" cy="2872162"/>
          </a:xfrm>
          <a:prstGeom prst="rect">
            <a:avLst/>
          </a:prstGeom>
        </p:spPr>
      </p:pic>
    </p:spTree>
    <p:extLst>
      <p:ext uri="{BB962C8B-B14F-4D97-AF65-F5344CB8AC3E}">
        <p14:creationId xmlns:p14="http://schemas.microsoft.com/office/powerpoint/2010/main" val="747334760"/>
      </p:ext>
    </p:extLst>
  </p:cSld>
  <p:clrMapOvr>
    <a:masterClrMapping/>
  </p:clrMapOvr>
  <mc:AlternateContent xmlns:mc="http://schemas.openxmlformats.org/markup-compatibility/2006" xmlns:p14="http://schemas.microsoft.com/office/powerpoint/2010/main">
    <mc:Choice Requires="p14">
      <p:transition spd="slow" p14:dur="2000" advTm="200915"/>
    </mc:Choice>
    <mc:Fallback xmlns="">
      <p:transition spd="slow" advTm="20091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991" y="1824218"/>
            <a:ext cx="7543801" cy="4023360"/>
          </a:xfrm>
          <a:solidFill>
            <a:schemeClr val="bg1"/>
          </a:solidFill>
        </p:spPr>
        <p:txBody>
          <a:bodyPr>
            <a:normAutofit/>
          </a:bodyPr>
          <a:lstStyle/>
          <a:p>
            <a:pPr algn="ctr"/>
            <a:endParaRPr lang="sl-SI" sz="3600" dirty="0" smtClean="0"/>
          </a:p>
          <a:p>
            <a:pPr algn="ctr"/>
            <a:endParaRPr lang="sl-SI" sz="3600" dirty="0"/>
          </a:p>
          <a:p>
            <a:pPr marL="0" indent="0" algn="ctr">
              <a:buNone/>
            </a:pPr>
            <a:r>
              <a:rPr lang="sl-SI" sz="3600" dirty="0" smtClean="0"/>
              <a:t>Vprašanja?</a:t>
            </a:r>
            <a:endParaRPr lang="sl-SI" sz="3600" dirty="0"/>
          </a:p>
        </p:txBody>
      </p:sp>
      <p:sp>
        <p:nvSpPr>
          <p:cNvPr id="4" name="Title 1"/>
          <p:cNvSpPr>
            <a:spLocks noGrp="1"/>
          </p:cNvSpPr>
          <p:nvPr>
            <p:ph type="title"/>
          </p:nvPr>
        </p:nvSpPr>
        <p:spPr>
          <a:xfrm>
            <a:off x="822960" y="286607"/>
            <a:ext cx="7543800" cy="1450757"/>
          </a:xfrm>
        </p:spPr>
        <p:txBody>
          <a:bodyPr>
            <a:normAutofit/>
          </a:bodyPr>
          <a:lstStyle/>
          <a:p>
            <a:pPr algn="ctr"/>
            <a:r>
              <a:rPr lang="sl-SI" sz="4400" dirty="0"/>
              <a:t>Analiza </a:t>
            </a:r>
            <a:r>
              <a:rPr lang="sl-SI" sz="4400" dirty="0" smtClean="0"/>
              <a:t>NUSZ-REN</a:t>
            </a:r>
            <a:endParaRPr lang="sl-SI" sz="2800" dirty="0">
              <a:solidFill>
                <a:schemeClr val="bg1">
                  <a:lumMod val="50000"/>
                </a:schemeClr>
              </a:solidFill>
            </a:endParaRPr>
          </a:p>
        </p:txBody>
      </p:sp>
    </p:spTree>
    <p:extLst>
      <p:ext uri="{BB962C8B-B14F-4D97-AF65-F5344CB8AC3E}">
        <p14:creationId xmlns:p14="http://schemas.microsoft.com/office/powerpoint/2010/main" val="2699821390"/>
      </p:ext>
    </p:extLst>
  </p:cSld>
  <p:clrMapOvr>
    <a:masterClrMapping/>
  </p:clrMapOvr>
  <mc:AlternateContent xmlns:mc="http://schemas.openxmlformats.org/markup-compatibility/2006" xmlns:p14="http://schemas.microsoft.com/office/powerpoint/2010/main">
    <mc:Choice Requires="p14">
      <p:transition spd="slow" p14:dur="2000" advTm="1451"/>
    </mc:Choice>
    <mc:Fallback xmlns="">
      <p:transition spd="slow" advTm="145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Potrebne naloge občine</a:t>
            </a:r>
          </a:p>
        </p:txBody>
      </p:sp>
      <p:sp>
        <p:nvSpPr>
          <p:cNvPr id="3" name="Content Placeholder 2"/>
          <p:cNvSpPr>
            <a:spLocks noGrp="1"/>
          </p:cNvSpPr>
          <p:nvPr>
            <p:ph idx="1"/>
          </p:nvPr>
        </p:nvSpPr>
        <p:spPr>
          <a:xfrm>
            <a:off x="822963" y="1968652"/>
            <a:ext cx="7543801" cy="3900445"/>
          </a:xfrm>
        </p:spPr>
        <p:txBody>
          <a:bodyPr/>
          <a:lstStyle/>
          <a:p>
            <a:pPr marL="0" indent="0">
              <a:buClr>
                <a:srgbClr val="2581C0"/>
              </a:buClr>
              <a:buNone/>
            </a:pPr>
            <a:r>
              <a:rPr lang="sl-SI" dirty="0" smtClean="0"/>
              <a:t>Odvisno od vrste posodobitve</a:t>
            </a:r>
          </a:p>
          <a:p>
            <a:pPr lvl="1">
              <a:buClr>
                <a:srgbClr val="2581C0"/>
              </a:buClr>
            </a:pPr>
            <a:r>
              <a:rPr lang="sl-SI" b="1" dirty="0" smtClean="0"/>
              <a:t>Paket A </a:t>
            </a:r>
            <a:r>
              <a:rPr lang="sl-SI" dirty="0" smtClean="0"/>
              <a:t>(osnovni paket)</a:t>
            </a:r>
          </a:p>
          <a:p>
            <a:pPr lvl="1">
              <a:buClr>
                <a:srgbClr val="2581C0"/>
              </a:buClr>
            </a:pPr>
            <a:r>
              <a:rPr lang="sl-SI" b="1" dirty="0" smtClean="0"/>
              <a:t>Paket B</a:t>
            </a:r>
            <a:r>
              <a:rPr lang="sl-SI" dirty="0" smtClean="0"/>
              <a:t> (posodobitev – manjkajoči objekti)</a:t>
            </a:r>
          </a:p>
          <a:p>
            <a:pPr lvl="1">
              <a:buClr>
                <a:srgbClr val="2581C0"/>
              </a:buClr>
            </a:pPr>
            <a:r>
              <a:rPr lang="sl-SI" b="1" dirty="0" smtClean="0"/>
              <a:t>Paket C </a:t>
            </a:r>
            <a:r>
              <a:rPr lang="sl-SI" dirty="0" smtClean="0"/>
              <a:t>(posodobitev – manjkajoči objekti + površine)</a:t>
            </a:r>
          </a:p>
          <a:p>
            <a:pPr marL="0">
              <a:buClr>
                <a:srgbClr val="2581C0"/>
              </a:buClr>
              <a:buNone/>
            </a:pPr>
            <a:r>
              <a:rPr lang="sl-SI" dirty="0" smtClean="0"/>
              <a:t>Polna </a:t>
            </a:r>
            <a:r>
              <a:rPr lang="sl-SI" b="1" dirty="0"/>
              <a:t>angažiranost občine </a:t>
            </a:r>
            <a:endParaRPr lang="sl-SI" b="1" dirty="0" smtClean="0"/>
          </a:p>
          <a:p>
            <a:pPr marL="0">
              <a:buClr>
                <a:srgbClr val="2581C0"/>
              </a:buClr>
              <a:buNone/>
            </a:pPr>
            <a:r>
              <a:rPr lang="sl-SI" dirty="0" smtClean="0"/>
              <a:t>Priporočena oddaja podatkov </a:t>
            </a:r>
            <a:r>
              <a:rPr lang="sl-SI" b="1" dirty="0" smtClean="0"/>
              <a:t>do 31. marca </a:t>
            </a:r>
            <a:r>
              <a:rPr lang="sl-SI" dirty="0" smtClean="0"/>
              <a:t>(387. člen ZDavP-2-UPB4) </a:t>
            </a:r>
          </a:p>
        </p:txBody>
      </p:sp>
    </p:spTree>
    <p:extLst>
      <p:ext uri="{BB962C8B-B14F-4D97-AF65-F5344CB8AC3E}">
        <p14:creationId xmlns:p14="http://schemas.microsoft.com/office/powerpoint/2010/main" val="4009737682"/>
      </p:ext>
    </p:extLst>
  </p:cSld>
  <p:clrMapOvr>
    <a:masterClrMapping/>
  </p:clrMapOvr>
  <mc:AlternateContent xmlns:mc="http://schemas.openxmlformats.org/markup-compatibility/2006" xmlns:p14="http://schemas.microsoft.com/office/powerpoint/2010/main">
    <mc:Choice Requires="p14">
      <p:transition spd="slow" p14:dur="2000" advTm="127940"/>
    </mc:Choice>
    <mc:Fallback xmlns="">
      <p:transition spd="slow" advTm="12794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Potrebne naloge občine</a:t>
            </a:r>
            <a:r>
              <a:rPr lang="sl-SI" dirty="0" smtClean="0"/>
              <a:t/>
            </a:r>
            <a:br>
              <a:rPr lang="sl-SI" dirty="0" smtClean="0"/>
            </a:br>
            <a:r>
              <a:rPr lang="sl-SI" sz="2800" dirty="0">
                <a:solidFill>
                  <a:schemeClr val="bg1">
                    <a:lumMod val="50000"/>
                  </a:schemeClr>
                </a:solidFill>
              </a:rPr>
              <a:t>PAKET A</a:t>
            </a:r>
          </a:p>
        </p:txBody>
      </p:sp>
      <p:sp>
        <p:nvSpPr>
          <p:cNvPr id="3" name="Content Placeholder 2"/>
          <p:cNvSpPr>
            <a:spLocks noGrp="1"/>
          </p:cNvSpPr>
          <p:nvPr>
            <p:ph idx="1"/>
          </p:nvPr>
        </p:nvSpPr>
        <p:spPr>
          <a:ln>
            <a:noFill/>
          </a:ln>
        </p:spPr>
        <p:txBody>
          <a:bodyPr>
            <a:normAutofit/>
          </a:bodyPr>
          <a:lstStyle/>
          <a:p>
            <a:r>
              <a:rPr lang="sl-SI" dirty="0" smtClean="0"/>
              <a:t>Osnovni paket</a:t>
            </a:r>
          </a:p>
          <a:p>
            <a:pPr lvl="1">
              <a:buClr>
                <a:srgbClr val="009ED6"/>
              </a:buClr>
            </a:pPr>
            <a:r>
              <a:rPr lang="sl-SI" dirty="0" smtClean="0"/>
              <a:t>Primerjalna analiza</a:t>
            </a:r>
          </a:p>
          <a:p>
            <a:pPr lvl="1">
              <a:buClr>
                <a:srgbClr val="2581C0"/>
              </a:buClr>
            </a:pPr>
            <a:r>
              <a:rPr lang="sl-SI" dirty="0" smtClean="0"/>
              <a:t>Vključuje PISO-NUSZ Modul</a:t>
            </a:r>
          </a:p>
          <a:p>
            <a:pPr lvl="1">
              <a:buClr>
                <a:srgbClr val="2581C0"/>
              </a:buClr>
            </a:pPr>
            <a:r>
              <a:rPr lang="sl-SI" b="1" dirty="0" smtClean="0"/>
              <a:t>Ne vključuje posodobitve z REN</a:t>
            </a:r>
          </a:p>
          <a:p>
            <a:pPr marL="342900" lvl="1" indent="0">
              <a:buClr>
                <a:srgbClr val="2581C0"/>
              </a:buClr>
              <a:buNone/>
            </a:pPr>
            <a:endParaRPr lang="sl-SI" sz="1600" dirty="0"/>
          </a:p>
          <a:p>
            <a:pPr>
              <a:buClr>
                <a:srgbClr val="2581C0"/>
              </a:buClr>
            </a:pPr>
            <a:r>
              <a:rPr lang="sl-SI" dirty="0" smtClean="0"/>
              <a:t>Naloge občine</a:t>
            </a:r>
          </a:p>
          <a:p>
            <a:pPr lvl="1">
              <a:buClr>
                <a:srgbClr val="2581C0"/>
              </a:buClr>
            </a:pPr>
            <a:r>
              <a:rPr lang="sl-SI" dirty="0" smtClean="0"/>
              <a:t>Iskanje pravnih naslednikov pri pokojnih osebah</a:t>
            </a:r>
          </a:p>
          <a:p>
            <a:pPr lvl="1">
              <a:buClr>
                <a:srgbClr val="2581C0"/>
              </a:buClr>
            </a:pPr>
            <a:r>
              <a:rPr lang="sl-SI" dirty="0" smtClean="0"/>
              <a:t>Obdelava kupoprodajnih </a:t>
            </a:r>
            <a:r>
              <a:rPr lang="sl-SI" dirty="0"/>
              <a:t>pogodb (po dogovoru uredimo mi</a:t>
            </a:r>
            <a:r>
              <a:rPr lang="sl-SI" dirty="0" smtClean="0"/>
              <a:t>)</a:t>
            </a:r>
          </a:p>
          <a:p>
            <a:pPr lvl="1">
              <a:buClr>
                <a:srgbClr val="2581C0"/>
              </a:buClr>
            </a:pPr>
            <a:r>
              <a:rPr lang="sl-SI" dirty="0"/>
              <a:t>Obdelava pritožb (po dogovoru u</a:t>
            </a:r>
            <a:r>
              <a:rPr lang="sl-SI" dirty="0" smtClean="0"/>
              <a:t>redimo mi)</a:t>
            </a:r>
          </a:p>
          <a:p>
            <a:pPr lvl="1">
              <a:buClr>
                <a:srgbClr val="2581C0"/>
              </a:buClr>
            </a:pPr>
            <a:r>
              <a:rPr lang="sl-SI" dirty="0" smtClean="0"/>
              <a:t>Oddaja na FURS (praviloma oddamo mi)</a:t>
            </a:r>
          </a:p>
          <a:p>
            <a:pPr marL="342900" lvl="1" indent="0">
              <a:buNone/>
            </a:pPr>
            <a:endParaRPr lang="sl-SI" dirty="0" smtClean="0"/>
          </a:p>
          <a:p>
            <a:pPr marL="0" indent="0">
              <a:buNone/>
            </a:pPr>
            <a:endParaRPr lang="sl-SI" dirty="0" smtClean="0"/>
          </a:p>
        </p:txBody>
      </p:sp>
    </p:spTree>
    <p:extLst>
      <p:ext uri="{BB962C8B-B14F-4D97-AF65-F5344CB8AC3E}">
        <p14:creationId xmlns:p14="http://schemas.microsoft.com/office/powerpoint/2010/main" val="3867355592"/>
      </p:ext>
    </p:extLst>
  </p:cSld>
  <p:clrMapOvr>
    <a:masterClrMapping/>
  </p:clrMapOvr>
  <mc:AlternateContent xmlns:mc="http://schemas.openxmlformats.org/markup-compatibility/2006" xmlns:p14="http://schemas.microsoft.com/office/powerpoint/2010/main">
    <mc:Choice Requires="p14">
      <p:transition spd="slow" p14:dur="2000" advTm="147418"/>
    </mc:Choice>
    <mc:Fallback xmlns="">
      <p:transition spd="slow" advTm="14741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Potrebne naloge občine</a:t>
            </a:r>
            <a:r>
              <a:rPr lang="sl-SI" dirty="0"/>
              <a:t/>
            </a:r>
            <a:br>
              <a:rPr lang="sl-SI" dirty="0"/>
            </a:br>
            <a:r>
              <a:rPr lang="sl-SI" sz="2800" dirty="0">
                <a:solidFill>
                  <a:schemeClr val="bg1">
                    <a:lumMod val="50000"/>
                  </a:schemeClr>
                </a:solidFill>
              </a:rPr>
              <a:t>PAKET A</a:t>
            </a:r>
            <a:endParaRPr lang="sl-SI" sz="5400" dirty="0">
              <a:solidFill>
                <a:schemeClr val="bg1">
                  <a:lumMod val="50000"/>
                </a:schemeClr>
              </a:solidFill>
            </a:endParaRPr>
          </a:p>
        </p:txBody>
      </p:sp>
      <p:sp>
        <p:nvSpPr>
          <p:cNvPr id="3" name="Content Placeholder 2"/>
          <p:cNvSpPr>
            <a:spLocks noGrp="1"/>
          </p:cNvSpPr>
          <p:nvPr>
            <p:ph idx="1"/>
          </p:nvPr>
        </p:nvSpPr>
        <p:spPr>
          <a:xfrm>
            <a:off x="628651" y="2226469"/>
            <a:ext cx="6153150" cy="3263504"/>
          </a:xfrm>
        </p:spPr>
        <p:txBody>
          <a:bodyPr>
            <a:normAutofit/>
          </a:bodyPr>
          <a:lstStyle/>
          <a:p>
            <a:pPr marL="201168" lvl="1" indent="0">
              <a:buClr>
                <a:srgbClr val="2581C0"/>
              </a:buClr>
              <a:buNone/>
            </a:pPr>
            <a:r>
              <a:rPr lang="sl-SI" dirty="0" smtClean="0"/>
              <a:t>Priprava in predaja PISO-NUSZ Modula občini (po prejemu ustreznih podatkov)</a:t>
            </a:r>
          </a:p>
          <a:p>
            <a:pPr lvl="1">
              <a:buClr>
                <a:srgbClr val="2581C0"/>
              </a:buClr>
            </a:pPr>
            <a:endParaRPr lang="sl-SI" dirty="0" smtClean="0"/>
          </a:p>
          <a:p>
            <a:pPr marL="201168" lvl="1" indent="0">
              <a:buClr>
                <a:srgbClr val="2581C0"/>
              </a:buClr>
              <a:buNone/>
            </a:pPr>
            <a:r>
              <a:rPr lang="sl-SI" dirty="0" smtClean="0"/>
              <a:t>Vnos sprememb na podlagi pritožb v modul </a:t>
            </a:r>
            <a:endParaRPr lang="sl-SI" dirty="0"/>
          </a:p>
          <a:p>
            <a:pPr marL="201168" lvl="1" indent="0">
              <a:buClr>
                <a:srgbClr val="2581C0"/>
              </a:buClr>
              <a:buNone/>
            </a:pPr>
            <a:r>
              <a:rPr lang="sl-SI" dirty="0" smtClean="0"/>
              <a:t>Vnos sprememb na podlagi kupoprodajnih pogodb</a:t>
            </a:r>
          </a:p>
          <a:p>
            <a:pPr marL="201168" lvl="1" indent="0">
              <a:buClr>
                <a:srgbClr val="2581C0"/>
              </a:buClr>
              <a:buNone/>
            </a:pPr>
            <a:r>
              <a:rPr lang="sl-SI" dirty="0" smtClean="0"/>
              <a:t>Identifikacija pokojnih oseb in vnos novih zavezancev</a:t>
            </a:r>
          </a:p>
          <a:p>
            <a:pPr lvl="1">
              <a:buClr>
                <a:srgbClr val="2581C0"/>
              </a:buClr>
            </a:pPr>
            <a:endParaRPr lang="sl-SI" dirty="0"/>
          </a:p>
          <a:p>
            <a:pPr marL="201168" lvl="1" indent="0">
              <a:buClr>
                <a:srgbClr val="2581C0"/>
              </a:buClr>
              <a:buNone/>
            </a:pPr>
            <a:r>
              <a:rPr lang="sl-SI" dirty="0"/>
              <a:t>Prva oddaja podatkov na </a:t>
            </a:r>
            <a:r>
              <a:rPr lang="sl-SI" dirty="0" smtClean="0"/>
              <a:t>FURS</a:t>
            </a:r>
          </a:p>
          <a:p>
            <a:pPr marL="201168" lvl="1" indent="0">
              <a:buClr>
                <a:srgbClr val="2581C0"/>
              </a:buClr>
              <a:buNone/>
            </a:pPr>
            <a:r>
              <a:rPr lang="sl-SI" dirty="0" smtClean="0"/>
              <a:t>Kontrola zneskov in morebitni popravki</a:t>
            </a:r>
          </a:p>
          <a:p>
            <a:pPr marL="201168" lvl="1" indent="0">
              <a:buClr>
                <a:srgbClr val="2581C0"/>
              </a:buClr>
              <a:buNone/>
            </a:pPr>
            <a:r>
              <a:rPr lang="sl-SI" dirty="0" smtClean="0"/>
              <a:t>Do 3 mesece za izdajo odločb</a:t>
            </a:r>
          </a:p>
        </p:txBody>
      </p:sp>
      <p:sp>
        <p:nvSpPr>
          <p:cNvPr id="7" name="TextBox 6"/>
          <p:cNvSpPr txBox="1"/>
          <p:nvPr/>
        </p:nvSpPr>
        <p:spPr>
          <a:xfrm>
            <a:off x="7068762" y="2034972"/>
            <a:ext cx="1297998" cy="3831818"/>
          </a:xfrm>
          <a:prstGeom prst="rect">
            <a:avLst/>
          </a:prstGeom>
          <a:noFill/>
        </p:spPr>
        <p:txBody>
          <a:bodyPr wrap="square" rtlCol="0">
            <a:spAutoFit/>
          </a:bodyPr>
          <a:lstStyle/>
          <a:p>
            <a:endParaRPr lang="sl-SI" sz="1350" dirty="0"/>
          </a:p>
          <a:p>
            <a:r>
              <a:rPr lang="sl-SI" sz="1350" dirty="0" err="1"/>
              <a:t>Prb</a:t>
            </a:r>
            <a:r>
              <a:rPr lang="sl-SI" sz="1350" dirty="0"/>
              <a:t>. </a:t>
            </a:r>
            <a:r>
              <a:rPr lang="sl-SI" sz="1350" b="1" dirty="0"/>
              <a:t>4 tedni</a:t>
            </a:r>
          </a:p>
          <a:p>
            <a:endParaRPr lang="sl-SI" sz="1350" dirty="0"/>
          </a:p>
          <a:p>
            <a:endParaRPr lang="sl-SI" sz="1350" dirty="0"/>
          </a:p>
          <a:p>
            <a:endParaRPr lang="sl-SI" sz="1350" dirty="0"/>
          </a:p>
          <a:p>
            <a:endParaRPr lang="sl-SI" sz="1350" dirty="0"/>
          </a:p>
          <a:p>
            <a:r>
              <a:rPr lang="sl-SI" sz="1350" dirty="0" err="1"/>
              <a:t>Prb</a:t>
            </a:r>
            <a:r>
              <a:rPr lang="sl-SI" sz="1350" dirty="0"/>
              <a:t>. </a:t>
            </a:r>
            <a:r>
              <a:rPr lang="sl-SI" sz="1350" b="1" dirty="0"/>
              <a:t>3-4 tedni </a:t>
            </a:r>
            <a:r>
              <a:rPr lang="sl-SI" sz="1350" dirty="0"/>
              <a:t>(odvisno od občine)</a:t>
            </a:r>
          </a:p>
          <a:p>
            <a:endParaRPr lang="sl-SI" sz="1350" dirty="0"/>
          </a:p>
          <a:p>
            <a:endParaRPr lang="sl-SI" sz="1350" dirty="0"/>
          </a:p>
          <a:p>
            <a:endParaRPr lang="sl-SI" sz="1350" dirty="0"/>
          </a:p>
          <a:p>
            <a:endParaRPr lang="sl-SI" sz="1350" dirty="0"/>
          </a:p>
          <a:p>
            <a:r>
              <a:rPr lang="sl-SI" sz="1350" dirty="0"/>
              <a:t>Do </a:t>
            </a:r>
            <a:r>
              <a:rPr lang="sl-SI" sz="1350" b="1" dirty="0"/>
              <a:t>3 mesece</a:t>
            </a:r>
          </a:p>
          <a:p>
            <a:r>
              <a:rPr lang="sl-SI" sz="1350" b="1" dirty="0"/>
              <a:t>(v praksi od 3-4 tedne)</a:t>
            </a:r>
          </a:p>
          <a:p>
            <a:endParaRPr lang="sl-SI" sz="1350" b="1" dirty="0"/>
          </a:p>
          <a:p>
            <a:endParaRPr lang="sl-SI" sz="1350" dirty="0"/>
          </a:p>
        </p:txBody>
      </p:sp>
      <p:sp>
        <p:nvSpPr>
          <p:cNvPr id="8" name="Rectangle 7"/>
          <p:cNvSpPr/>
          <p:nvPr/>
        </p:nvSpPr>
        <p:spPr>
          <a:xfrm>
            <a:off x="628655" y="2046186"/>
            <a:ext cx="5705635" cy="849084"/>
          </a:xfrm>
          <a:prstGeom prst="rect">
            <a:avLst/>
          </a:prstGeom>
          <a:no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Rectangle 8"/>
          <p:cNvSpPr/>
          <p:nvPr/>
        </p:nvSpPr>
        <p:spPr>
          <a:xfrm>
            <a:off x="628651" y="3113180"/>
            <a:ext cx="5692698" cy="104315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Rectangle 9"/>
          <p:cNvSpPr/>
          <p:nvPr/>
        </p:nvSpPr>
        <p:spPr>
          <a:xfrm>
            <a:off x="628655" y="4398611"/>
            <a:ext cx="5705635" cy="977607"/>
          </a:xfrm>
          <a:prstGeom prst="rect">
            <a:avLst/>
          </a:prstGeom>
          <a:noFill/>
          <a:ln w="19050">
            <a:solidFill>
              <a:srgbClr val="FED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Right Arrow 10"/>
          <p:cNvSpPr/>
          <p:nvPr/>
        </p:nvSpPr>
        <p:spPr>
          <a:xfrm>
            <a:off x="6439618" y="2345714"/>
            <a:ext cx="482412" cy="272143"/>
          </a:xfrm>
          <a:prstGeom prst="rightArrow">
            <a:avLst/>
          </a:prstGeom>
          <a:solidFill>
            <a:srgbClr val="009E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Right Arrow 11"/>
          <p:cNvSpPr/>
          <p:nvPr/>
        </p:nvSpPr>
        <p:spPr>
          <a:xfrm>
            <a:off x="6431814" y="3498351"/>
            <a:ext cx="482412" cy="272143"/>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Right Arrow 12"/>
          <p:cNvSpPr/>
          <p:nvPr/>
        </p:nvSpPr>
        <p:spPr>
          <a:xfrm>
            <a:off x="6460318" y="4740927"/>
            <a:ext cx="482412" cy="272143"/>
          </a:xfrm>
          <a:prstGeom prst="rightArrow">
            <a:avLst/>
          </a:prstGeom>
          <a:solidFill>
            <a:srgbClr val="FED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348441405"/>
      </p:ext>
    </p:extLst>
  </p:cSld>
  <p:clrMapOvr>
    <a:masterClrMapping/>
  </p:clrMapOvr>
  <mc:AlternateContent xmlns:mc="http://schemas.openxmlformats.org/markup-compatibility/2006" xmlns:p14="http://schemas.microsoft.com/office/powerpoint/2010/main">
    <mc:Choice Requires="p14">
      <p:transition spd="slow" p14:dur="2000" advTm="98226"/>
    </mc:Choice>
    <mc:Fallback xmlns="">
      <p:transition spd="slow" advTm="9822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Potrebne naloge občine</a:t>
            </a:r>
            <a:r>
              <a:rPr lang="sl-SI" dirty="0" smtClean="0"/>
              <a:t/>
            </a:r>
            <a:br>
              <a:rPr lang="sl-SI" dirty="0" smtClean="0"/>
            </a:br>
            <a:r>
              <a:rPr lang="sl-SI" sz="2800" dirty="0">
                <a:solidFill>
                  <a:schemeClr val="bg1">
                    <a:lumMod val="50000"/>
                  </a:schemeClr>
                </a:solidFill>
              </a:rPr>
              <a:t>PAKET B</a:t>
            </a:r>
          </a:p>
        </p:txBody>
      </p:sp>
      <p:sp>
        <p:nvSpPr>
          <p:cNvPr id="3" name="Content Placeholder 2"/>
          <p:cNvSpPr>
            <a:spLocks noGrp="1"/>
          </p:cNvSpPr>
          <p:nvPr>
            <p:ph idx="1"/>
          </p:nvPr>
        </p:nvSpPr>
        <p:spPr/>
        <p:txBody>
          <a:bodyPr>
            <a:normAutofit/>
          </a:bodyPr>
          <a:lstStyle/>
          <a:p>
            <a:pPr>
              <a:buClr>
                <a:srgbClr val="2581C0"/>
              </a:buClr>
            </a:pPr>
            <a:r>
              <a:rPr lang="sl-SI" dirty="0" smtClean="0"/>
              <a:t>Nadgradnja osnovnega paketa A</a:t>
            </a:r>
          </a:p>
          <a:p>
            <a:pPr lvl="1">
              <a:buClr>
                <a:srgbClr val="2581C0"/>
              </a:buClr>
            </a:pPr>
            <a:r>
              <a:rPr lang="sl-SI" dirty="0" smtClean="0"/>
              <a:t>Vključuje PISO-NUSZ Modul</a:t>
            </a:r>
          </a:p>
          <a:p>
            <a:pPr lvl="1">
              <a:buClr>
                <a:srgbClr val="2581C0"/>
              </a:buClr>
            </a:pPr>
            <a:r>
              <a:rPr lang="sl-SI" dirty="0" smtClean="0"/>
              <a:t>Vključuje posodobitev z REN (</a:t>
            </a:r>
            <a:r>
              <a:rPr lang="sl-SI" b="1" dirty="0" smtClean="0"/>
              <a:t>PISO-NUSZ Algoritem</a:t>
            </a:r>
            <a:r>
              <a:rPr lang="sl-SI" dirty="0" smtClean="0"/>
              <a:t>)</a:t>
            </a:r>
          </a:p>
          <a:p>
            <a:pPr lvl="2">
              <a:buClr>
                <a:srgbClr val="2581C0"/>
              </a:buClr>
            </a:pPr>
            <a:r>
              <a:rPr lang="sl-SI" sz="1600" dirty="0"/>
              <a:t>Pripis GURS-</a:t>
            </a:r>
            <a:r>
              <a:rPr lang="sl-SI" sz="1600" dirty="0" err="1"/>
              <a:t>ovih</a:t>
            </a:r>
            <a:r>
              <a:rPr lang="sl-SI" sz="1600" dirty="0"/>
              <a:t> identifikatorjev večini obstoječih </a:t>
            </a:r>
            <a:r>
              <a:rPr lang="sl-SI" sz="1600" dirty="0" err="1"/>
              <a:t>odmernih</a:t>
            </a:r>
            <a:r>
              <a:rPr lang="sl-SI" sz="1600" dirty="0"/>
              <a:t> predmetov</a:t>
            </a:r>
          </a:p>
          <a:p>
            <a:pPr lvl="2">
              <a:buClr>
                <a:srgbClr val="2581C0"/>
              </a:buClr>
            </a:pPr>
            <a:r>
              <a:rPr lang="sl-SI" sz="1600" dirty="0"/>
              <a:t>Vključitev manjkajočih stanovanjskih in poslovnih objektov (tudi garaže)</a:t>
            </a:r>
          </a:p>
          <a:p>
            <a:pPr marL="342900" lvl="1" indent="0">
              <a:buNone/>
            </a:pPr>
            <a:endParaRPr lang="sl-SI" dirty="0"/>
          </a:p>
        </p:txBody>
      </p:sp>
      <p:sp>
        <p:nvSpPr>
          <p:cNvPr id="4" name="Can 3"/>
          <p:cNvSpPr/>
          <p:nvPr/>
        </p:nvSpPr>
        <p:spPr>
          <a:xfrm>
            <a:off x="1759129" y="4054932"/>
            <a:ext cx="1153886" cy="1632857"/>
          </a:xfrm>
          <a:prstGeom prst="can">
            <a:avLst/>
          </a:prstGeom>
          <a:solidFill>
            <a:srgbClr val="009ED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REN</a:t>
            </a:r>
          </a:p>
        </p:txBody>
      </p:sp>
      <p:sp>
        <p:nvSpPr>
          <p:cNvPr id="5" name="Flowchart: Magnetic Disk 4"/>
          <p:cNvSpPr/>
          <p:nvPr/>
        </p:nvSpPr>
        <p:spPr>
          <a:xfrm>
            <a:off x="5531035" y="4441370"/>
            <a:ext cx="2090057" cy="859972"/>
          </a:xfrm>
          <a:prstGeom prst="flowChartMagneticDisk">
            <a:avLst/>
          </a:prstGeom>
          <a:solidFill>
            <a:srgbClr val="A0C748"/>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NUSZ</a:t>
            </a:r>
          </a:p>
        </p:txBody>
      </p:sp>
      <p:cxnSp>
        <p:nvCxnSpPr>
          <p:cNvPr id="9" name="Straight Arrow Connector 8"/>
          <p:cNvCxnSpPr>
            <a:stCxn id="4" idx="4"/>
            <a:endCxn id="5" idx="2"/>
          </p:cNvCxnSpPr>
          <p:nvPr/>
        </p:nvCxnSpPr>
        <p:spPr>
          <a:xfrm flipV="1">
            <a:off x="2913015" y="4871360"/>
            <a:ext cx="261801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91050" y="4978180"/>
            <a:ext cx="1432558" cy="646331"/>
          </a:xfrm>
          <a:prstGeom prst="rect">
            <a:avLst/>
          </a:prstGeom>
          <a:noFill/>
        </p:spPr>
        <p:txBody>
          <a:bodyPr wrap="square" rtlCol="0">
            <a:spAutoFit/>
          </a:bodyPr>
          <a:lstStyle/>
          <a:p>
            <a:pPr algn="ctr"/>
            <a:r>
              <a:rPr lang="sl-SI" dirty="0"/>
              <a:t>MANJKAJOČI OBJEKTI</a:t>
            </a:r>
          </a:p>
        </p:txBody>
      </p:sp>
    </p:spTree>
    <p:extLst>
      <p:ext uri="{BB962C8B-B14F-4D97-AF65-F5344CB8AC3E}">
        <p14:creationId xmlns:p14="http://schemas.microsoft.com/office/powerpoint/2010/main" val="1615212581"/>
      </p:ext>
    </p:extLst>
  </p:cSld>
  <p:clrMapOvr>
    <a:masterClrMapping/>
  </p:clrMapOvr>
  <mc:AlternateContent xmlns:mc="http://schemas.openxmlformats.org/markup-compatibility/2006" xmlns:p14="http://schemas.microsoft.com/office/powerpoint/2010/main">
    <mc:Choice Requires="p14">
      <p:transition spd="slow" p14:dur="2000" advTm="55957"/>
    </mc:Choice>
    <mc:Fallback xmlns="">
      <p:transition spd="slow" advTm="5595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Potrebne naloge občine</a:t>
            </a:r>
            <a:r>
              <a:rPr lang="sl-SI" dirty="0"/>
              <a:t/>
            </a:r>
            <a:br>
              <a:rPr lang="sl-SI" dirty="0"/>
            </a:br>
            <a:r>
              <a:rPr lang="sl-SI" sz="2800" dirty="0">
                <a:solidFill>
                  <a:schemeClr val="bg1">
                    <a:lumMod val="50000"/>
                  </a:schemeClr>
                </a:solidFill>
              </a:rPr>
              <a:t>PAKET B</a:t>
            </a:r>
            <a:endParaRPr lang="sl-SI" sz="5400" dirty="0">
              <a:solidFill>
                <a:schemeClr val="bg1">
                  <a:lumMod val="50000"/>
                </a:schemeClr>
              </a:solidFill>
            </a:endParaRPr>
          </a:p>
        </p:txBody>
      </p:sp>
      <p:sp>
        <p:nvSpPr>
          <p:cNvPr id="3" name="Content Placeholder 2"/>
          <p:cNvSpPr>
            <a:spLocks noGrp="1"/>
          </p:cNvSpPr>
          <p:nvPr>
            <p:ph idx="1"/>
          </p:nvPr>
        </p:nvSpPr>
        <p:spPr/>
        <p:txBody>
          <a:bodyPr/>
          <a:lstStyle/>
          <a:p>
            <a:r>
              <a:rPr lang="sl-SI" dirty="0" smtClean="0"/>
              <a:t>Naloge občine</a:t>
            </a:r>
          </a:p>
          <a:p>
            <a:pPr lvl="1">
              <a:buClr>
                <a:srgbClr val="2581C0"/>
              </a:buClr>
            </a:pPr>
            <a:r>
              <a:rPr lang="sl-SI" dirty="0" smtClean="0"/>
              <a:t>Uskladitev „</a:t>
            </a:r>
            <a:r>
              <a:rPr lang="sl-SI" dirty="0" err="1" smtClean="0"/>
              <a:t>prešifranta</a:t>
            </a:r>
            <a:r>
              <a:rPr lang="sl-SI" dirty="0" smtClean="0"/>
              <a:t>“ rab</a:t>
            </a:r>
          </a:p>
          <a:p>
            <a:pPr lvl="1">
              <a:buClr>
                <a:srgbClr val="2581C0"/>
              </a:buClr>
            </a:pPr>
            <a:r>
              <a:rPr lang="sl-SI" dirty="0" smtClean="0"/>
              <a:t>Kontrola in dopolnitev </a:t>
            </a:r>
            <a:r>
              <a:rPr lang="sl-SI" dirty="0"/>
              <a:t>posodobljenih podatkov </a:t>
            </a:r>
            <a:r>
              <a:rPr lang="sl-SI" dirty="0" smtClean="0"/>
              <a:t>v modulu</a:t>
            </a:r>
            <a:endParaRPr lang="sl-SI" dirty="0"/>
          </a:p>
          <a:p>
            <a:pPr lvl="1">
              <a:buClr>
                <a:srgbClr val="2581C0"/>
              </a:buClr>
            </a:pPr>
            <a:r>
              <a:rPr lang="sl-SI" dirty="0"/>
              <a:t>Iskanje pravnih naslednikov pri pokojnih osebah</a:t>
            </a:r>
          </a:p>
          <a:p>
            <a:pPr lvl="1">
              <a:buClr>
                <a:srgbClr val="2581C0"/>
              </a:buClr>
            </a:pPr>
            <a:r>
              <a:rPr lang="sl-SI" dirty="0" smtClean="0"/>
              <a:t>Obdelava </a:t>
            </a:r>
            <a:r>
              <a:rPr lang="sl-SI" dirty="0"/>
              <a:t>kupoprodajnih pogodb (po dogovoru </a:t>
            </a:r>
            <a:r>
              <a:rPr lang="sl-SI" dirty="0" smtClean="0"/>
              <a:t>uredimo </a:t>
            </a:r>
            <a:r>
              <a:rPr lang="sl-SI" dirty="0"/>
              <a:t>mi</a:t>
            </a:r>
            <a:r>
              <a:rPr lang="sl-SI" dirty="0" smtClean="0"/>
              <a:t>)</a:t>
            </a:r>
            <a:endParaRPr lang="sl-SI" dirty="0"/>
          </a:p>
          <a:p>
            <a:pPr lvl="1">
              <a:buClr>
                <a:srgbClr val="2581C0"/>
              </a:buClr>
            </a:pPr>
            <a:r>
              <a:rPr lang="sl-SI" dirty="0" smtClean="0"/>
              <a:t>Obdelava pritožb </a:t>
            </a:r>
            <a:r>
              <a:rPr lang="sl-SI" dirty="0"/>
              <a:t>(po </a:t>
            </a:r>
            <a:r>
              <a:rPr lang="sl-SI"/>
              <a:t>dogovoru </a:t>
            </a:r>
            <a:r>
              <a:rPr lang="sl-SI" smtClean="0"/>
              <a:t>uredimo </a:t>
            </a:r>
            <a:r>
              <a:rPr lang="sl-SI" dirty="0"/>
              <a:t>mi)</a:t>
            </a:r>
            <a:endParaRPr lang="sl-SI" dirty="0" smtClean="0"/>
          </a:p>
          <a:p>
            <a:pPr lvl="1">
              <a:buClr>
                <a:srgbClr val="2581C0"/>
              </a:buClr>
            </a:pPr>
            <a:r>
              <a:rPr lang="sl-SI" dirty="0" smtClean="0"/>
              <a:t>Pošiljanje pozivov zavezancem</a:t>
            </a:r>
          </a:p>
          <a:p>
            <a:pPr lvl="1">
              <a:buClr>
                <a:srgbClr val="2581C0"/>
              </a:buClr>
            </a:pPr>
            <a:r>
              <a:rPr lang="sl-SI" dirty="0" smtClean="0"/>
              <a:t>Vnos pripomb v modul</a:t>
            </a:r>
          </a:p>
          <a:p>
            <a:pPr lvl="1">
              <a:buClr>
                <a:srgbClr val="2581C0"/>
              </a:buClr>
            </a:pPr>
            <a:r>
              <a:rPr lang="sl-SI" dirty="0" smtClean="0"/>
              <a:t>Oddaja na </a:t>
            </a:r>
            <a:r>
              <a:rPr lang="sl-SI" dirty="0"/>
              <a:t>FURS </a:t>
            </a:r>
            <a:r>
              <a:rPr lang="sl-SI" dirty="0" smtClean="0"/>
              <a:t>(</a:t>
            </a:r>
            <a:r>
              <a:rPr lang="sl-SI" dirty="0"/>
              <a:t>praviloma oddamo mi)</a:t>
            </a:r>
          </a:p>
          <a:p>
            <a:pPr lvl="1">
              <a:buClr>
                <a:srgbClr val="2581C0"/>
              </a:buClr>
            </a:pPr>
            <a:endParaRPr lang="sl-SI" dirty="0" smtClean="0"/>
          </a:p>
          <a:p>
            <a:pPr lvl="1"/>
            <a:endParaRPr lang="sl-SI" dirty="0" smtClean="0"/>
          </a:p>
        </p:txBody>
      </p:sp>
    </p:spTree>
    <p:extLst>
      <p:ext uri="{BB962C8B-B14F-4D97-AF65-F5344CB8AC3E}">
        <p14:creationId xmlns:p14="http://schemas.microsoft.com/office/powerpoint/2010/main" val="3146104466"/>
      </p:ext>
    </p:extLst>
  </p:cSld>
  <p:clrMapOvr>
    <a:masterClrMapping/>
  </p:clrMapOvr>
  <mc:AlternateContent xmlns:mc="http://schemas.openxmlformats.org/markup-compatibility/2006" xmlns:p14="http://schemas.microsoft.com/office/powerpoint/2010/main">
    <mc:Choice Requires="p14">
      <p:transition spd="slow" p14:dur="2000" advTm="126802"/>
    </mc:Choice>
    <mc:Fallback xmlns="">
      <p:transition spd="slow" advTm="12680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Potrebne naloge občine</a:t>
            </a:r>
            <a:r>
              <a:rPr lang="sl-SI" dirty="0"/>
              <a:t/>
            </a:r>
            <a:br>
              <a:rPr lang="sl-SI" dirty="0"/>
            </a:br>
            <a:r>
              <a:rPr lang="sl-SI" sz="2800" dirty="0">
                <a:solidFill>
                  <a:schemeClr val="bg1">
                    <a:lumMod val="50000"/>
                  </a:schemeClr>
                </a:solidFill>
              </a:rPr>
              <a:t>PAKET B</a:t>
            </a:r>
            <a:endParaRPr lang="sl-SI" sz="5400" dirty="0">
              <a:solidFill>
                <a:schemeClr val="bg1">
                  <a:lumMod val="50000"/>
                </a:schemeClr>
              </a:solidFill>
            </a:endParaRPr>
          </a:p>
        </p:txBody>
      </p:sp>
      <p:sp>
        <p:nvSpPr>
          <p:cNvPr id="3" name="Content Placeholder 2"/>
          <p:cNvSpPr>
            <a:spLocks noGrp="1"/>
          </p:cNvSpPr>
          <p:nvPr>
            <p:ph idx="1"/>
          </p:nvPr>
        </p:nvSpPr>
        <p:spPr>
          <a:xfrm>
            <a:off x="628648" y="1883230"/>
            <a:ext cx="6152400" cy="4134798"/>
          </a:xfrm>
        </p:spPr>
        <p:txBody>
          <a:bodyPr>
            <a:normAutofit fontScale="25000" lnSpcReduction="20000"/>
          </a:bodyPr>
          <a:lstStyle/>
          <a:p>
            <a:pPr marL="201168" lvl="1" indent="0">
              <a:buClr>
                <a:srgbClr val="2581C0"/>
              </a:buClr>
              <a:buNone/>
            </a:pPr>
            <a:r>
              <a:rPr lang="sl-SI" sz="6400" dirty="0"/>
              <a:t>Priprava PISO-NUSZ Modula z občinskimi podatki</a:t>
            </a:r>
          </a:p>
          <a:p>
            <a:pPr marL="201168" lvl="1" indent="0">
              <a:buClr>
                <a:srgbClr val="2581C0"/>
              </a:buClr>
              <a:buNone/>
            </a:pPr>
            <a:r>
              <a:rPr lang="sl-SI" sz="6400" dirty="0"/>
              <a:t>Uskladitev „</a:t>
            </a:r>
            <a:r>
              <a:rPr lang="sl-SI" sz="6400" dirty="0" err="1"/>
              <a:t>prešifranta</a:t>
            </a:r>
            <a:r>
              <a:rPr lang="sl-SI" sz="6400" dirty="0"/>
              <a:t>“ rab z občino</a:t>
            </a:r>
          </a:p>
          <a:p>
            <a:pPr marL="201168" lvl="1" indent="0">
              <a:buClr>
                <a:srgbClr val="2581C0"/>
              </a:buClr>
              <a:buNone/>
            </a:pPr>
            <a:r>
              <a:rPr lang="sl-SI" sz="6400" dirty="0"/>
              <a:t>Posodobitev podatkov odmere s PISO-NUSZ Algoritmom</a:t>
            </a:r>
          </a:p>
          <a:p>
            <a:pPr lvl="1">
              <a:buClr>
                <a:srgbClr val="2581C0"/>
              </a:buClr>
            </a:pPr>
            <a:endParaRPr lang="sl-SI" sz="6400" dirty="0"/>
          </a:p>
          <a:p>
            <a:pPr marL="201168" lvl="1" indent="0">
              <a:buClr>
                <a:srgbClr val="2581C0"/>
              </a:buClr>
              <a:buNone/>
            </a:pPr>
            <a:r>
              <a:rPr lang="sl-SI" sz="6400" dirty="0"/>
              <a:t>Kontrola in dopolnitev posodobljenih podatkov v modulu</a:t>
            </a:r>
          </a:p>
          <a:p>
            <a:pPr marL="201168" lvl="1" indent="0">
              <a:buClr>
                <a:srgbClr val="2581C0"/>
              </a:buClr>
              <a:buNone/>
            </a:pPr>
            <a:r>
              <a:rPr lang="sl-SI" sz="6400" dirty="0"/>
              <a:t>Vnos sprememb na podlagi odobrenih pritožb</a:t>
            </a:r>
          </a:p>
          <a:p>
            <a:pPr marL="201168" lvl="1" indent="0">
              <a:buClr>
                <a:srgbClr val="2581C0"/>
              </a:buClr>
              <a:buNone/>
            </a:pPr>
            <a:r>
              <a:rPr lang="sl-SI" sz="6400" dirty="0"/>
              <a:t>Vnos sprememb na podlagi kupoprodajnih pogodb</a:t>
            </a:r>
          </a:p>
          <a:p>
            <a:pPr marL="201168" lvl="1" indent="0">
              <a:buClr>
                <a:srgbClr val="2581C0"/>
              </a:buClr>
              <a:buNone/>
            </a:pPr>
            <a:r>
              <a:rPr lang="sl-SI" sz="6400" dirty="0"/>
              <a:t>Identifikacija pokojnih oseb in vnos novih zavezancev</a:t>
            </a:r>
          </a:p>
          <a:p>
            <a:pPr lvl="1">
              <a:buClr>
                <a:srgbClr val="2581C0"/>
              </a:buClr>
            </a:pPr>
            <a:endParaRPr lang="sl-SI" sz="6400" dirty="0"/>
          </a:p>
          <a:p>
            <a:pPr marL="201168" lvl="1" indent="0">
              <a:buClr>
                <a:srgbClr val="2581C0"/>
              </a:buClr>
              <a:buNone/>
            </a:pPr>
            <a:r>
              <a:rPr lang="sl-SI" sz="6400" dirty="0"/>
              <a:t>Priprava pozivov zavezancem</a:t>
            </a:r>
          </a:p>
          <a:p>
            <a:pPr marL="201168" lvl="1" indent="0">
              <a:buClr>
                <a:srgbClr val="2581C0"/>
              </a:buClr>
              <a:buNone/>
            </a:pPr>
            <a:r>
              <a:rPr lang="sl-SI" sz="6400" dirty="0"/>
              <a:t>Pošiljanje pozivov zavezanem in javna razgrnitev</a:t>
            </a:r>
          </a:p>
          <a:p>
            <a:pPr marL="201168" lvl="1" indent="0">
              <a:buClr>
                <a:srgbClr val="2581C0"/>
              </a:buClr>
              <a:buNone/>
            </a:pPr>
            <a:r>
              <a:rPr lang="sl-SI" sz="6400" dirty="0"/>
              <a:t>Vnos pripomb v modul</a:t>
            </a:r>
          </a:p>
          <a:p>
            <a:pPr lvl="1">
              <a:buClr>
                <a:srgbClr val="2581C0"/>
              </a:buClr>
            </a:pPr>
            <a:endParaRPr lang="sl-SI" sz="6400" dirty="0"/>
          </a:p>
          <a:p>
            <a:pPr marL="201168" lvl="1" indent="0">
              <a:buClr>
                <a:srgbClr val="2581C0"/>
              </a:buClr>
              <a:buNone/>
            </a:pPr>
            <a:r>
              <a:rPr lang="sl-SI" sz="6400" dirty="0"/>
              <a:t>Prva oddaja podatkov na FURS</a:t>
            </a:r>
          </a:p>
          <a:p>
            <a:pPr marL="201168" lvl="1" indent="0">
              <a:buClr>
                <a:srgbClr val="2581C0"/>
              </a:buClr>
              <a:buNone/>
            </a:pPr>
            <a:r>
              <a:rPr lang="sl-SI" sz="6400" dirty="0"/>
              <a:t>Kontrola zneskov in morebitni popravki</a:t>
            </a:r>
          </a:p>
          <a:p>
            <a:pPr marL="201168" lvl="1" indent="0">
              <a:buClr>
                <a:srgbClr val="2581C0"/>
              </a:buClr>
              <a:buNone/>
            </a:pPr>
            <a:r>
              <a:rPr lang="sl-SI" sz="6400" dirty="0"/>
              <a:t>Do 3 mesece za izdajo odločb</a:t>
            </a:r>
            <a:endParaRPr lang="sl-SI" dirty="0"/>
          </a:p>
        </p:txBody>
      </p:sp>
      <p:sp>
        <p:nvSpPr>
          <p:cNvPr id="7" name="TextBox 6"/>
          <p:cNvSpPr txBox="1"/>
          <p:nvPr/>
        </p:nvSpPr>
        <p:spPr>
          <a:xfrm>
            <a:off x="7108152" y="1972871"/>
            <a:ext cx="1549712" cy="4247317"/>
          </a:xfrm>
          <a:prstGeom prst="rect">
            <a:avLst/>
          </a:prstGeom>
          <a:noFill/>
        </p:spPr>
        <p:txBody>
          <a:bodyPr wrap="square" rtlCol="0">
            <a:spAutoFit/>
          </a:bodyPr>
          <a:lstStyle/>
          <a:p>
            <a:r>
              <a:rPr lang="sl-SI" sz="1350" dirty="0" err="1"/>
              <a:t>Prb</a:t>
            </a:r>
            <a:r>
              <a:rPr lang="sl-SI" sz="1350" dirty="0"/>
              <a:t>. </a:t>
            </a:r>
            <a:r>
              <a:rPr lang="sl-SI" sz="1350" b="1" dirty="0"/>
              <a:t>1 mesec</a:t>
            </a:r>
          </a:p>
          <a:p>
            <a:endParaRPr lang="sl-SI" sz="1350" dirty="0"/>
          </a:p>
          <a:p>
            <a:endParaRPr lang="sl-SI" sz="1350" dirty="0"/>
          </a:p>
          <a:p>
            <a:endParaRPr lang="sl-SI" sz="1350" dirty="0"/>
          </a:p>
          <a:p>
            <a:endParaRPr lang="sl-SI" sz="1350" dirty="0"/>
          </a:p>
          <a:p>
            <a:r>
              <a:rPr lang="sl-SI" sz="1350" dirty="0" err="1"/>
              <a:t>Prb</a:t>
            </a:r>
            <a:r>
              <a:rPr lang="sl-SI" sz="1350" dirty="0"/>
              <a:t>. </a:t>
            </a:r>
            <a:r>
              <a:rPr lang="sl-SI" sz="1350" b="1" dirty="0"/>
              <a:t>1 mesec </a:t>
            </a:r>
            <a:r>
              <a:rPr lang="sl-SI" sz="1350" dirty="0"/>
              <a:t>(odvisno od občine)</a:t>
            </a:r>
          </a:p>
          <a:p>
            <a:endParaRPr lang="sl-SI" sz="1350" dirty="0"/>
          </a:p>
          <a:p>
            <a:endParaRPr lang="sl-SI" sz="1350" dirty="0"/>
          </a:p>
          <a:p>
            <a:r>
              <a:rPr lang="sl-SI" sz="1350" dirty="0" err="1"/>
              <a:t>Prb</a:t>
            </a:r>
            <a:r>
              <a:rPr lang="sl-SI" sz="1350" dirty="0"/>
              <a:t>. </a:t>
            </a:r>
            <a:r>
              <a:rPr lang="sl-SI" sz="1350" b="1" dirty="0"/>
              <a:t>1,5 meseca</a:t>
            </a:r>
          </a:p>
          <a:p>
            <a:r>
              <a:rPr lang="sl-SI" sz="1350" dirty="0"/>
              <a:t>(odvisno od odziva zavezancev in občine)</a:t>
            </a:r>
          </a:p>
          <a:p>
            <a:endParaRPr lang="sl-SI" sz="1350" dirty="0"/>
          </a:p>
          <a:p>
            <a:endParaRPr lang="sl-SI" sz="1350" dirty="0"/>
          </a:p>
          <a:p>
            <a:r>
              <a:rPr lang="sl-SI" sz="1350" dirty="0"/>
              <a:t>Do </a:t>
            </a:r>
            <a:r>
              <a:rPr lang="sl-SI" sz="1350" b="1" dirty="0"/>
              <a:t>3 mesece</a:t>
            </a:r>
          </a:p>
          <a:p>
            <a:r>
              <a:rPr lang="sl-SI" sz="1350" b="1" dirty="0"/>
              <a:t>(v praksi od 3-4 tedne)</a:t>
            </a:r>
          </a:p>
          <a:p>
            <a:endParaRPr lang="sl-SI" sz="1350" dirty="0"/>
          </a:p>
        </p:txBody>
      </p:sp>
      <p:sp>
        <p:nvSpPr>
          <p:cNvPr id="9" name="Rectangle 8"/>
          <p:cNvSpPr/>
          <p:nvPr/>
        </p:nvSpPr>
        <p:spPr>
          <a:xfrm>
            <a:off x="628652" y="1826667"/>
            <a:ext cx="5705635" cy="849084"/>
          </a:xfrm>
          <a:prstGeom prst="rect">
            <a:avLst/>
          </a:prstGeom>
          <a:no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Rectangle 10"/>
          <p:cNvSpPr/>
          <p:nvPr/>
        </p:nvSpPr>
        <p:spPr>
          <a:xfrm>
            <a:off x="628649" y="2832166"/>
            <a:ext cx="5692698" cy="104315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Right Arrow 11"/>
          <p:cNvSpPr/>
          <p:nvPr/>
        </p:nvSpPr>
        <p:spPr>
          <a:xfrm>
            <a:off x="6480011" y="2115141"/>
            <a:ext cx="482412" cy="272143"/>
          </a:xfrm>
          <a:prstGeom prst="rightArrow">
            <a:avLst/>
          </a:prstGeom>
          <a:solidFill>
            <a:srgbClr val="009E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Right Arrow 12"/>
          <p:cNvSpPr/>
          <p:nvPr/>
        </p:nvSpPr>
        <p:spPr>
          <a:xfrm>
            <a:off x="6470271" y="3213679"/>
            <a:ext cx="482412" cy="272143"/>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Rectangle 13"/>
          <p:cNvSpPr/>
          <p:nvPr/>
        </p:nvSpPr>
        <p:spPr>
          <a:xfrm>
            <a:off x="628651" y="4031724"/>
            <a:ext cx="5705635" cy="849084"/>
          </a:xfrm>
          <a:prstGeom prst="rect">
            <a:avLst/>
          </a:prstGeom>
          <a:noFill/>
          <a:ln w="19050">
            <a:solidFill>
              <a:srgbClr val="FED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Right Arrow 14"/>
          <p:cNvSpPr/>
          <p:nvPr/>
        </p:nvSpPr>
        <p:spPr>
          <a:xfrm>
            <a:off x="6480011" y="4325492"/>
            <a:ext cx="482412" cy="272143"/>
          </a:xfrm>
          <a:prstGeom prst="rightArrow">
            <a:avLst/>
          </a:prstGeom>
          <a:solidFill>
            <a:srgbClr val="FED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Rectangle 15"/>
          <p:cNvSpPr/>
          <p:nvPr/>
        </p:nvSpPr>
        <p:spPr>
          <a:xfrm>
            <a:off x="615716" y="5037219"/>
            <a:ext cx="5705635" cy="849084"/>
          </a:xfrm>
          <a:prstGeom prst="rect">
            <a:avLst/>
          </a:prstGeom>
          <a:noFill/>
          <a:ln w="19050">
            <a:solidFill>
              <a:srgbClr val="A0C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Right Arrow 16"/>
          <p:cNvSpPr/>
          <p:nvPr/>
        </p:nvSpPr>
        <p:spPr>
          <a:xfrm>
            <a:off x="6470271" y="5325693"/>
            <a:ext cx="482412" cy="272143"/>
          </a:xfrm>
          <a:prstGeom prst="rightArrow">
            <a:avLst/>
          </a:prstGeom>
          <a:solidFill>
            <a:srgbClr val="A0C7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95210414"/>
      </p:ext>
    </p:extLst>
  </p:cSld>
  <p:clrMapOvr>
    <a:masterClrMapping/>
  </p:clrMapOvr>
  <mc:AlternateContent xmlns:mc="http://schemas.openxmlformats.org/markup-compatibility/2006" xmlns:p14="http://schemas.microsoft.com/office/powerpoint/2010/main">
    <mc:Choice Requires="p14">
      <p:transition spd="slow" p14:dur="2000" advTm="180350"/>
    </mc:Choice>
    <mc:Fallback xmlns="">
      <p:transition spd="slow" advTm="18035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3715242"/>
          </a:xfrm>
        </p:spPr>
        <p:txBody>
          <a:bodyPr>
            <a:normAutofit fontScale="90000"/>
          </a:bodyPr>
          <a:lstStyle/>
          <a:p>
            <a:pPr algn="ctr"/>
            <a:r>
              <a:rPr lang="sl-SI" b="1" dirty="0" smtClean="0"/>
              <a:t/>
            </a:r>
            <a:br>
              <a:rPr lang="sl-SI" b="1" dirty="0" smtClean="0"/>
            </a:br>
            <a:r>
              <a:rPr lang="sl-SI" b="1" dirty="0"/>
              <a:t/>
            </a:r>
            <a:br>
              <a:rPr lang="sl-SI" b="1" dirty="0"/>
            </a:br>
            <a:r>
              <a:rPr lang="sl-SI" sz="3100" b="1" dirty="0"/>
              <a:t>Skupnost občin Slovenije</a:t>
            </a:r>
            <a:br>
              <a:rPr lang="sl-SI" sz="3100" b="1" dirty="0"/>
            </a:br>
            <a:r>
              <a:rPr lang="sl-SI" sz="3100" dirty="0">
                <a:solidFill>
                  <a:schemeClr val="bg1">
                    <a:lumMod val="50000"/>
                  </a:schemeClr>
                </a:solidFill>
              </a:rPr>
              <a:t>Delovni posvet</a:t>
            </a:r>
            <a:r>
              <a:rPr lang="sl-SI" b="1" dirty="0" smtClean="0"/>
              <a:t/>
            </a:r>
            <a:br>
              <a:rPr lang="sl-SI" b="1" dirty="0" smtClean="0"/>
            </a:br>
            <a:r>
              <a:rPr lang="sl-SI" b="1" dirty="0" smtClean="0"/>
              <a:t/>
            </a:r>
            <a:br>
              <a:rPr lang="sl-SI" b="1" dirty="0" smtClean="0"/>
            </a:br>
            <a:r>
              <a:rPr lang="sl-SI" b="1" dirty="0" smtClean="0"/>
              <a:t/>
            </a:r>
            <a:br>
              <a:rPr lang="sl-SI" b="1" dirty="0" smtClean="0"/>
            </a:br>
            <a:r>
              <a:rPr lang="sl-SI" b="1" dirty="0" smtClean="0"/>
              <a:t>POSODOBITEV PODATKOV NUSZ S PODATKI REN</a:t>
            </a:r>
            <a:endParaRPr lang="sl-SI" b="1" dirty="0"/>
          </a:p>
        </p:txBody>
      </p:sp>
      <p:sp>
        <p:nvSpPr>
          <p:cNvPr id="3" name="Content Placeholder 2"/>
          <p:cNvSpPr>
            <a:spLocks noGrp="1"/>
          </p:cNvSpPr>
          <p:nvPr>
            <p:ph idx="1"/>
          </p:nvPr>
        </p:nvSpPr>
        <p:spPr>
          <a:xfrm>
            <a:off x="822963" y="4389120"/>
            <a:ext cx="7543801" cy="1479974"/>
          </a:xfrm>
        </p:spPr>
        <p:txBody>
          <a:bodyPr/>
          <a:lstStyle/>
          <a:p>
            <a:endParaRPr lang="sl-SI" dirty="0" smtClean="0"/>
          </a:p>
          <a:p>
            <a:endParaRPr lang="sl-SI" dirty="0"/>
          </a:p>
          <a:p>
            <a:r>
              <a:rPr lang="sl-SI" dirty="0" smtClean="0"/>
              <a:t>Ljubljana, 8.10.2015</a:t>
            </a:r>
            <a:endParaRPr lang="sl-SI" dirty="0"/>
          </a:p>
        </p:txBody>
      </p:sp>
    </p:spTree>
    <p:extLst>
      <p:ext uri="{BB962C8B-B14F-4D97-AF65-F5344CB8AC3E}">
        <p14:creationId xmlns:p14="http://schemas.microsoft.com/office/powerpoint/2010/main" val="1280607329"/>
      </p:ext>
    </p:extLst>
  </p:cSld>
  <p:clrMapOvr>
    <a:masterClrMapping/>
  </p:clrMapOvr>
  <mc:AlternateContent xmlns:mc="http://schemas.openxmlformats.org/markup-compatibility/2006" xmlns:p14="http://schemas.microsoft.com/office/powerpoint/2010/main">
    <mc:Choice Requires="p14">
      <p:transition spd="slow" p14:dur="2000" advTm="11853"/>
    </mc:Choice>
    <mc:Fallback xmlns="">
      <p:transition spd="slow" advTm="1185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Potrebne naloge občine</a:t>
            </a:r>
            <a:r>
              <a:rPr lang="sl-SI" dirty="0" smtClean="0"/>
              <a:t/>
            </a:r>
            <a:br>
              <a:rPr lang="sl-SI" dirty="0" smtClean="0"/>
            </a:br>
            <a:r>
              <a:rPr lang="sl-SI" sz="2800" dirty="0">
                <a:solidFill>
                  <a:schemeClr val="bg1">
                    <a:lumMod val="50000"/>
                  </a:schemeClr>
                </a:solidFill>
              </a:rPr>
              <a:t>PAKET C</a:t>
            </a:r>
          </a:p>
        </p:txBody>
      </p:sp>
      <p:sp>
        <p:nvSpPr>
          <p:cNvPr id="3" name="Content Placeholder 2"/>
          <p:cNvSpPr>
            <a:spLocks noGrp="1"/>
          </p:cNvSpPr>
          <p:nvPr>
            <p:ph idx="1"/>
          </p:nvPr>
        </p:nvSpPr>
        <p:spPr/>
        <p:txBody>
          <a:bodyPr>
            <a:normAutofit/>
          </a:bodyPr>
          <a:lstStyle/>
          <a:p>
            <a:r>
              <a:rPr lang="sl-SI" dirty="0"/>
              <a:t>Nadgradnja </a:t>
            </a:r>
            <a:r>
              <a:rPr lang="sl-SI" dirty="0" smtClean="0"/>
              <a:t>paketa B</a:t>
            </a:r>
          </a:p>
          <a:p>
            <a:pPr lvl="1">
              <a:buClr>
                <a:srgbClr val="2581C0"/>
              </a:buClr>
            </a:pPr>
            <a:r>
              <a:rPr lang="sl-SI" dirty="0" smtClean="0"/>
              <a:t>Vključuje </a:t>
            </a:r>
            <a:r>
              <a:rPr lang="sl-SI" dirty="0"/>
              <a:t>PISO-NUSZ Modul</a:t>
            </a:r>
          </a:p>
          <a:p>
            <a:pPr lvl="1">
              <a:buClr>
                <a:srgbClr val="2581C0"/>
              </a:buClr>
            </a:pPr>
            <a:r>
              <a:rPr lang="sl-SI" dirty="0"/>
              <a:t>Vključuje posodobitev z REN (</a:t>
            </a:r>
            <a:r>
              <a:rPr lang="sl-SI" b="1" dirty="0"/>
              <a:t>PISO-NUSZ Algoritem</a:t>
            </a:r>
            <a:r>
              <a:rPr lang="sl-SI" dirty="0"/>
              <a:t>)</a:t>
            </a:r>
          </a:p>
          <a:p>
            <a:pPr lvl="2">
              <a:buClr>
                <a:srgbClr val="2581C0"/>
              </a:buClr>
            </a:pPr>
            <a:r>
              <a:rPr lang="sl-SI" sz="1600" dirty="0"/>
              <a:t>Pripis GURS-</a:t>
            </a:r>
            <a:r>
              <a:rPr lang="sl-SI" sz="1600" dirty="0" err="1"/>
              <a:t>ovih</a:t>
            </a:r>
            <a:r>
              <a:rPr lang="sl-SI" sz="1600" dirty="0"/>
              <a:t> identifikatorjev obstoječim </a:t>
            </a:r>
            <a:r>
              <a:rPr lang="sl-SI" sz="1600" dirty="0" err="1"/>
              <a:t>odmernim</a:t>
            </a:r>
            <a:r>
              <a:rPr lang="sl-SI" sz="1600" dirty="0"/>
              <a:t> predmetom</a:t>
            </a:r>
          </a:p>
          <a:p>
            <a:pPr lvl="2">
              <a:buClr>
                <a:srgbClr val="2581C0"/>
              </a:buClr>
            </a:pPr>
            <a:r>
              <a:rPr lang="sl-SI" sz="1600" dirty="0"/>
              <a:t>Vključitev manjkajočih stanovanjskih in poslovnih objektov (tudi garaže)</a:t>
            </a:r>
          </a:p>
          <a:p>
            <a:pPr lvl="2">
              <a:buClr>
                <a:srgbClr val="2581C0"/>
              </a:buClr>
            </a:pPr>
            <a:r>
              <a:rPr lang="sl-SI" sz="1600" dirty="0">
                <a:solidFill>
                  <a:srgbClr val="FF0000"/>
                </a:solidFill>
              </a:rPr>
              <a:t>Posodobitev obstoječih stanovanjskih </a:t>
            </a:r>
            <a:r>
              <a:rPr lang="sl-SI" sz="1600" dirty="0" err="1">
                <a:solidFill>
                  <a:srgbClr val="FF0000"/>
                </a:solidFill>
              </a:rPr>
              <a:t>odmernih</a:t>
            </a:r>
            <a:r>
              <a:rPr lang="sl-SI" sz="1600" dirty="0">
                <a:solidFill>
                  <a:srgbClr val="FF0000"/>
                </a:solidFill>
              </a:rPr>
              <a:t> predmetov s površino iz REN</a:t>
            </a:r>
          </a:p>
          <a:p>
            <a:pPr>
              <a:buClr>
                <a:srgbClr val="2581C0"/>
              </a:buClr>
            </a:pPr>
            <a:r>
              <a:rPr lang="sl-SI" dirty="0" smtClean="0"/>
              <a:t>Naloge</a:t>
            </a:r>
          </a:p>
          <a:p>
            <a:pPr lvl="1">
              <a:buClr>
                <a:srgbClr val="2581C0"/>
              </a:buClr>
            </a:pPr>
            <a:r>
              <a:rPr lang="sl-SI" dirty="0" smtClean="0"/>
              <a:t>Kot pri paketu B</a:t>
            </a:r>
          </a:p>
          <a:p>
            <a:pPr lvl="1">
              <a:buClr>
                <a:srgbClr val="2581C0"/>
              </a:buClr>
            </a:pPr>
            <a:r>
              <a:rPr lang="sl-SI" dirty="0" smtClean="0"/>
              <a:t>Večje število ročnih kontrol</a:t>
            </a:r>
          </a:p>
          <a:p>
            <a:pPr lvl="1">
              <a:buClr>
                <a:srgbClr val="2581C0"/>
              </a:buClr>
            </a:pPr>
            <a:r>
              <a:rPr lang="sl-SI" dirty="0" smtClean="0"/>
              <a:t>Večje število pozivov (posledično tudi več pripomb)</a:t>
            </a:r>
          </a:p>
        </p:txBody>
      </p:sp>
    </p:spTree>
    <p:extLst>
      <p:ext uri="{BB962C8B-B14F-4D97-AF65-F5344CB8AC3E}">
        <p14:creationId xmlns:p14="http://schemas.microsoft.com/office/powerpoint/2010/main" val="3652528062"/>
      </p:ext>
    </p:extLst>
  </p:cSld>
  <p:clrMapOvr>
    <a:masterClrMapping/>
  </p:clrMapOvr>
  <mc:AlternateContent xmlns:mc="http://schemas.openxmlformats.org/markup-compatibility/2006" xmlns:p14="http://schemas.microsoft.com/office/powerpoint/2010/main">
    <mc:Choice Requires="p14">
      <p:transition spd="slow" p14:dur="2000" advTm="64928"/>
    </mc:Choice>
    <mc:Fallback xmlns="">
      <p:transition spd="slow" advTm="6492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Potrebne naloge občine</a:t>
            </a:r>
            <a:r>
              <a:rPr lang="sl-SI" sz="3000" dirty="0"/>
              <a:t/>
            </a:r>
            <a:br>
              <a:rPr lang="sl-SI" sz="3000" dirty="0"/>
            </a:br>
            <a:r>
              <a:rPr lang="sl-SI" sz="2800" dirty="0">
                <a:solidFill>
                  <a:schemeClr val="bg1">
                    <a:lumMod val="50000"/>
                  </a:schemeClr>
                </a:solidFill>
              </a:rPr>
              <a:t>POZIV</a:t>
            </a:r>
            <a:endParaRPr lang="sl-SI" sz="2700" dirty="0">
              <a:solidFill>
                <a:schemeClr val="bg1">
                  <a:lumMod val="50000"/>
                </a:schemeClr>
              </a:solidFill>
            </a:endParaRPr>
          </a:p>
        </p:txBody>
      </p:sp>
      <p:pic>
        <p:nvPicPr>
          <p:cNvPr id="7" name="Picture 6"/>
          <p:cNvPicPr>
            <a:picLocks noChangeAspect="1"/>
          </p:cNvPicPr>
          <p:nvPr/>
        </p:nvPicPr>
        <p:blipFill rotWithShape="1">
          <a:blip r:embed="rId3"/>
          <a:srcRect t="17320" b="7777"/>
          <a:stretch/>
        </p:blipFill>
        <p:spPr>
          <a:xfrm>
            <a:off x="1551869" y="1886674"/>
            <a:ext cx="6085982" cy="4236334"/>
          </a:xfrm>
          <a:prstGeom prst="rect">
            <a:avLst/>
          </a:prstGeom>
        </p:spPr>
      </p:pic>
    </p:spTree>
    <p:extLst>
      <p:ext uri="{BB962C8B-B14F-4D97-AF65-F5344CB8AC3E}">
        <p14:creationId xmlns:p14="http://schemas.microsoft.com/office/powerpoint/2010/main" val="1827031644"/>
      </p:ext>
    </p:extLst>
  </p:cSld>
  <p:clrMapOvr>
    <a:masterClrMapping/>
  </p:clrMapOvr>
  <mc:AlternateContent xmlns:mc="http://schemas.openxmlformats.org/markup-compatibility/2006" xmlns:p14="http://schemas.microsoft.com/office/powerpoint/2010/main">
    <mc:Choice Requires="p14">
      <p:transition spd="slow" p14:dur="2000" advTm="128289"/>
    </mc:Choice>
    <mc:Fallback xmlns="">
      <p:transition spd="slow" advTm="12828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2960" y="286607"/>
            <a:ext cx="7543800" cy="1450757"/>
          </a:xfrm>
        </p:spPr>
        <p:txBody>
          <a:bodyPr/>
          <a:lstStyle/>
          <a:p>
            <a:pPr algn="ctr"/>
            <a:r>
              <a:rPr lang="sl-SI" sz="4400" dirty="0"/>
              <a:t>Potrebne naloge </a:t>
            </a:r>
            <a:r>
              <a:rPr lang="sl-SI" sz="4400" dirty="0" smtClean="0"/>
              <a:t>občine</a:t>
            </a:r>
            <a:endParaRPr lang="sl-SI" sz="2700" dirty="0">
              <a:solidFill>
                <a:schemeClr val="bg1">
                  <a:lumMod val="50000"/>
                </a:schemeClr>
              </a:solidFill>
            </a:endParaRPr>
          </a:p>
        </p:txBody>
      </p:sp>
      <p:sp>
        <p:nvSpPr>
          <p:cNvPr id="5" name="Content Placeholder 2"/>
          <p:cNvSpPr>
            <a:spLocks noGrp="1"/>
          </p:cNvSpPr>
          <p:nvPr>
            <p:ph idx="1"/>
          </p:nvPr>
        </p:nvSpPr>
        <p:spPr>
          <a:xfrm>
            <a:off x="865991" y="1824218"/>
            <a:ext cx="7543801" cy="4023360"/>
          </a:xfrm>
          <a:solidFill>
            <a:schemeClr val="bg1"/>
          </a:solidFill>
        </p:spPr>
        <p:txBody>
          <a:bodyPr>
            <a:normAutofit/>
          </a:bodyPr>
          <a:lstStyle/>
          <a:p>
            <a:pPr algn="ctr"/>
            <a:endParaRPr lang="sl-SI" sz="3600" dirty="0" smtClean="0"/>
          </a:p>
          <a:p>
            <a:pPr algn="ctr"/>
            <a:endParaRPr lang="sl-SI" sz="3600" dirty="0"/>
          </a:p>
          <a:p>
            <a:pPr marL="0" indent="0" algn="ctr">
              <a:buNone/>
            </a:pPr>
            <a:r>
              <a:rPr lang="sl-SI" sz="3600" dirty="0" smtClean="0"/>
              <a:t>Vprašanja?</a:t>
            </a:r>
            <a:endParaRPr lang="sl-SI" sz="3600" dirty="0"/>
          </a:p>
        </p:txBody>
      </p:sp>
    </p:spTree>
    <p:extLst>
      <p:ext uri="{BB962C8B-B14F-4D97-AF65-F5344CB8AC3E}">
        <p14:creationId xmlns:p14="http://schemas.microsoft.com/office/powerpoint/2010/main" val="860146548"/>
      </p:ext>
    </p:extLst>
  </p:cSld>
  <p:clrMapOvr>
    <a:masterClrMapping/>
  </p:clrMapOvr>
  <mc:AlternateContent xmlns:mc="http://schemas.openxmlformats.org/markup-compatibility/2006" xmlns:p14="http://schemas.microsoft.com/office/powerpoint/2010/main">
    <mc:Choice Requires="p14">
      <p:transition spd="slow" p14:dur="2000" advTm="22148"/>
    </mc:Choice>
    <mc:Fallback xmlns="">
      <p:transition spd="slow" advTm="2214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Primeri dobrih praks</a:t>
            </a:r>
          </a:p>
        </p:txBody>
      </p:sp>
      <p:sp>
        <p:nvSpPr>
          <p:cNvPr id="3" name="Content Placeholder 2"/>
          <p:cNvSpPr>
            <a:spLocks noGrp="1"/>
          </p:cNvSpPr>
          <p:nvPr>
            <p:ph idx="1"/>
          </p:nvPr>
        </p:nvSpPr>
        <p:spPr/>
        <p:txBody>
          <a:bodyPr/>
          <a:lstStyle/>
          <a:p>
            <a:pPr marL="0" indent="0">
              <a:buNone/>
            </a:pPr>
            <a:r>
              <a:rPr lang="sl-SI" dirty="0" smtClean="0"/>
              <a:t>Statistika za leto 2015:</a:t>
            </a:r>
          </a:p>
          <a:p>
            <a:pPr marL="0" indent="0">
              <a:buNone/>
            </a:pPr>
            <a:r>
              <a:rPr lang="sl-SI" dirty="0" smtClean="0"/>
              <a:t>PISO-NUSZ Modul: 40 občin</a:t>
            </a:r>
          </a:p>
          <a:p>
            <a:pPr marL="0" indent="0">
              <a:buNone/>
            </a:pPr>
            <a:r>
              <a:rPr lang="sl-SI" dirty="0" smtClean="0"/>
              <a:t>Izmed 40. občin se je za posodobitev odločilo 22 občin</a:t>
            </a:r>
          </a:p>
          <a:p>
            <a:pPr lvl="1">
              <a:buClr>
                <a:srgbClr val="2581C0"/>
              </a:buClr>
            </a:pPr>
            <a:r>
              <a:rPr lang="sl-SI" dirty="0" smtClean="0"/>
              <a:t>Paket B: 10 občin</a:t>
            </a:r>
          </a:p>
          <a:p>
            <a:pPr lvl="1">
              <a:buClr>
                <a:srgbClr val="2581C0"/>
              </a:buClr>
            </a:pPr>
            <a:r>
              <a:rPr lang="sl-SI" dirty="0" smtClean="0"/>
              <a:t>Paket C: 12 občin</a:t>
            </a:r>
          </a:p>
        </p:txBody>
      </p:sp>
      <p:graphicFrame>
        <p:nvGraphicFramePr>
          <p:cNvPr id="8" name="Chart 7"/>
          <p:cNvGraphicFramePr/>
          <p:nvPr>
            <p:extLst>
              <p:ext uri="{D42A27DB-BD31-4B8C-83A1-F6EECF244321}">
                <p14:modId xmlns:p14="http://schemas.microsoft.com/office/powerpoint/2010/main" val="4207178475"/>
              </p:ext>
            </p:extLst>
          </p:nvPr>
        </p:nvGraphicFramePr>
        <p:xfrm>
          <a:off x="2937356" y="3068349"/>
          <a:ext cx="4728718" cy="28007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8144722"/>
      </p:ext>
    </p:extLst>
  </p:cSld>
  <p:clrMapOvr>
    <a:masterClrMapping/>
  </p:clrMapOvr>
  <mc:AlternateContent xmlns:mc="http://schemas.openxmlformats.org/markup-compatibility/2006" xmlns:p14="http://schemas.microsoft.com/office/powerpoint/2010/main">
    <mc:Choice Requires="p14">
      <p:transition spd="slow" p14:dur="2000" advTm="33131"/>
    </mc:Choice>
    <mc:Fallback xmlns="">
      <p:transition spd="slow" advTm="3313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Primeri dobrih praks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52768634"/>
              </p:ext>
            </p:extLst>
          </p:nvPr>
        </p:nvGraphicFramePr>
        <p:xfrm>
          <a:off x="507306" y="1977656"/>
          <a:ext cx="8217146" cy="4100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4215410"/>
      </p:ext>
    </p:extLst>
  </p:cSld>
  <p:clrMapOvr>
    <a:masterClrMapping/>
  </p:clrMapOvr>
  <mc:AlternateContent xmlns:mc="http://schemas.openxmlformats.org/markup-compatibility/2006" xmlns:p14="http://schemas.microsoft.com/office/powerpoint/2010/main">
    <mc:Choice Requires="p14">
      <p:transition spd="slow" p14:dur="2000" advTm="45634"/>
    </mc:Choice>
    <mc:Fallback xmlns="">
      <p:transition spd="slow" advTm="4563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Primeri dobrih praks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1801853"/>
              </p:ext>
            </p:extLst>
          </p:nvPr>
        </p:nvGraphicFramePr>
        <p:xfrm>
          <a:off x="628650" y="2234804"/>
          <a:ext cx="7886700" cy="1916272"/>
        </p:xfrm>
        <a:graphic>
          <a:graphicData uri="http://schemas.openxmlformats.org/drawingml/2006/table">
            <a:tbl>
              <a:tblPr firstRow="1" bandRow="1">
                <a:tableStyleId>{5940675A-B579-460E-94D1-54222C63F5DA}</a:tableStyleId>
              </a:tblPr>
              <a:tblGrid>
                <a:gridCol w="1314450"/>
                <a:gridCol w="1241164"/>
                <a:gridCol w="1387736"/>
                <a:gridCol w="1314450"/>
                <a:gridCol w="1314450"/>
                <a:gridCol w="1314450"/>
              </a:tblGrid>
              <a:tr h="685800">
                <a:tc>
                  <a:txBody>
                    <a:bodyPr/>
                    <a:lstStyle/>
                    <a:p>
                      <a:endParaRPr lang="sl-SI" sz="1400" dirty="0"/>
                    </a:p>
                  </a:txBody>
                  <a:tcPr marL="68580" marR="68580" marT="34290" marB="34290">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dirty="0" smtClean="0"/>
                        <a:t>Povprečen</a:t>
                      </a:r>
                      <a:r>
                        <a:rPr lang="sl-SI" sz="1400" baseline="0" dirty="0" smtClean="0"/>
                        <a:t> dodaten priliv</a:t>
                      </a:r>
                      <a:endParaRPr lang="sl-SI" sz="1400" b="0" i="1" baseline="0" dirty="0" smtClean="0"/>
                    </a:p>
                  </a:txBody>
                  <a:tcPr marL="68580" marR="68580" marT="34290" marB="34290">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dirty="0" smtClean="0"/>
                        <a:t>Povprečen</a:t>
                      </a:r>
                      <a:r>
                        <a:rPr lang="sl-SI" sz="1400" baseline="0" dirty="0" smtClean="0"/>
                        <a:t> dodaten priliv</a:t>
                      </a:r>
                      <a:endParaRPr lang="sl-SI" sz="1400" b="0" i="1" baseline="0" dirty="0" smtClean="0"/>
                    </a:p>
                  </a:txBody>
                  <a:tcPr marL="68580" marR="68580" marT="34290" marB="34290">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dirty="0" smtClean="0"/>
                        <a:t>Povprečno povečanje zavezancev</a:t>
                      </a:r>
                      <a:endParaRPr lang="sl-SI" sz="1400" b="0" i="1" dirty="0" smtClean="0"/>
                    </a:p>
                  </a:txBody>
                  <a:tcPr marL="68580" marR="68580" marT="34290" marB="34290">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dirty="0" smtClean="0"/>
                        <a:t>Povprečno povečanje </a:t>
                      </a:r>
                      <a:r>
                        <a:rPr lang="sl-SI" sz="1400" dirty="0" err="1" smtClean="0"/>
                        <a:t>odm</a:t>
                      </a:r>
                      <a:r>
                        <a:rPr lang="sl-SI" sz="1400" dirty="0" smtClean="0"/>
                        <a:t>. predmetov</a:t>
                      </a:r>
                      <a:endParaRPr lang="sl-SI" sz="1400" b="0" i="1" dirty="0" smtClean="0"/>
                    </a:p>
                  </a:txBody>
                  <a:tcPr marL="68580" marR="68580" marT="34290" marB="34290">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dirty="0" smtClean="0"/>
                        <a:t>Povprečno</a:t>
                      </a:r>
                      <a:r>
                        <a:rPr lang="sl-SI" sz="1400" baseline="0" dirty="0" smtClean="0"/>
                        <a:t> povečanje </a:t>
                      </a:r>
                      <a:r>
                        <a:rPr lang="sl-SI" sz="1400" baseline="0" dirty="0" err="1" smtClean="0"/>
                        <a:t>pov</a:t>
                      </a:r>
                      <a:r>
                        <a:rPr lang="sl-SI" sz="1400" baseline="0" dirty="0" smtClean="0"/>
                        <a:t>.</a:t>
                      </a:r>
                      <a:endParaRPr lang="sl-SI" sz="1400" b="0" i="1" baseline="0" dirty="0" smtClean="0"/>
                    </a:p>
                  </a:txBody>
                  <a:tcPr marL="68580" marR="68580" marT="34290" marB="34290">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r>
              <a:tr h="603806">
                <a:tc>
                  <a:txBody>
                    <a:bodyPr/>
                    <a:lstStyle/>
                    <a:p>
                      <a:r>
                        <a:rPr lang="sl-SI" sz="1400" b="0" dirty="0" smtClean="0"/>
                        <a:t>PAKET B</a:t>
                      </a:r>
                      <a:endParaRPr lang="sl-SI" sz="1400" b="0" dirty="0"/>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b="1" dirty="0" smtClean="0">
                          <a:solidFill>
                            <a:srgbClr val="FF0000"/>
                          </a:solidFill>
                        </a:rPr>
                        <a:t>22.320,00 €</a:t>
                      </a:r>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b="1" dirty="0" smtClean="0"/>
                        <a:t>16 %</a:t>
                      </a:r>
                      <a:endParaRPr lang="sl-SI" sz="1400" b="1" dirty="0"/>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b="1" dirty="0" smtClean="0"/>
                        <a:t>376</a:t>
                      </a:r>
                      <a:endParaRPr lang="sl-SI" sz="1400" b="1" dirty="0"/>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b="1" dirty="0" smtClean="0"/>
                        <a:t>626</a:t>
                      </a:r>
                      <a:endParaRPr lang="sl-SI" sz="1400" b="1" dirty="0"/>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400" b="1" dirty="0" smtClean="0"/>
                        <a:t>34.170 </a:t>
                      </a:r>
                      <a:r>
                        <a:rPr lang="sl-SI" sz="1400" b="1" baseline="0" dirty="0" smtClean="0"/>
                        <a:t>m</a:t>
                      </a:r>
                      <a:r>
                        <a:rPr lang="sl-SI" sz="1400" b="1" baseline="30000" dirty="0" smtClean="0"/>
                        <a:t>2</a:t>
                      </a:r>
                      <a:endParaRPr lang="sl-SI" sz="1400" b="1" i="1" baseline="30000" dirty="0" smtClean="0"/>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r>
              <a:tr h="603806">
                <a:tc>
                  <a:txBody>
                    <a:bodyPr/>
                    <a:lstStyle/>
                    <a:p>
                      <a:r>
                        <a:rPr lang="sl-SI" sz="1400" b="0" dirty="0" smtClean="0"/>
                        <a:t>PAKET C</a:t>
                      </a:r>
                      <a:endParaRPr lang="sl-SI" sz="1400" b="0" dirty="0"/>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b="1" dirty="0" smtClean="0">
                          <a:solidFill>
                            <a:srgbClr val="FF0000"/>
                          </a:solidFill>
                        </a:rPr>
                        <a:t>67.690,00</a:t>
                      </a:r>
                      <a:r>
                        <a:rPr lang="sl-SI" sz="1400" b="1" baseline="0" dirty="0" smtClean="0">
                          <a:solidFill>
                            <a:srgbClr val="FF0000"/>
                          </a:solidFill>
                        </a:rPr>
                        <a:t> €</a:t>
                      </a:r>
                      <a:endParaRPr lang="sl-SI" sz="1400" b="1" dirty="0">
                        <a:solidFill>
                          <a:srgbClr val="FF0000"/>
                        </a:solidFill>
                      </a:endParaRPr>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b="1" dirty="0" smtClean="0"/>
                        <a:t>22 %</a:t>
                      </a:r>
                      <a:endParaRPr lang="sl-SI" sz="1400" b="1" dirty="0"/>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b="1" dirty="0" smtClean="0"/>
                        <a:t>410</a:t>
                      </a:r>
                      <a:endParaRPr lang="sl-SI" sz="1400" b="1" dirty="0"/>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l-SI" sz="1400" b="1" dirty="0" smtClean="0"/>
                        <a:t>915</a:t>
                      </a:r>
                      <a:endParaRPr lang="sl-SI" sz="1400" b="1" dirty="0"/>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400" b="1" dirty="0" smtClean="0"/>
                        <a:t>125.000 </a:t>
                      </a:r>
                      <a:r>
                        <a:rPr lang="sl-SI" sz="1400" b="1" baseline="0" dirty="0" smtClean="0"/>
                        <a:t>m</a:t>
                      </a:r>
                      <a:r>
                        <a:rPr lang="sl-SI" sz="1400" b="1" baseline="30000" dirty="0" smtClean="0"/>
                        <a:t>2</a:t>
                      </a:r>
                      <a:endParaRPr lang="sl-SI" sz="1400" b="1" i="1" baseline="30000" dirty="0" smtClean="0"/>
                    </a:p>
                  </a:txBody>
                  <a:tcPr marL="68580" marR="68580" marT="34290" marB="34290" anchor="ctr">
                    <a:lnL w="12700" cap="flat" cmpd="sng" algn="ctr">
                      <a:solidFill>
                        <a:srgbClr val="2581C0"/>
                      </a:solidFill>
                      <a:prstDash val="solid"/>
                      <a:round/>
                      <a:headEnd type="none" w="med" len="med"/>
                      <a:tailEnd type="none" w="med" len="med"/>
                    </a:lnL>
                    <a:lnR w="12700" cap="flat" cmpd="sng" algn="ctr">
                      <a:solidFill>
                        <a:srgbClr val="2581C0"/>
                      </a:solidFill>
                      <a:prstDash val="solid"/>
                      <a:round/>
                      <a:headEnd type="none" w="med" len="med"/>
                      <a:tailEnd type="none" w="med" len="med"/>
                    </a:lnR>
                    <a:lnT w="12700" cap="flat" cmpd="sng" algn="ctr">
                      <a:solidFill>
                        <a:srgbClr val="2581C0"/>
                      </a:solidFill>
                      <a:prstDash val="solid"/>
                      <a:round/>
                      <a:headEnd type="none" w="med" len="med"/>
                      <a:tailEnd type="none" w="med" len="med"/>
                    </a:lnT>
                    <a:lnB w="12700" cap="flat" cmpd="sng" algn="ctr">
                      <a:solidFill>
                        <a:srgbClr val="2581C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628650" y="4532836"/>
            <a:ext cx="7886700" cy="923330"/>
          </a:xfrm>
          <a:prstGeom prst="rect">
            <a:avLst/>
          </a:prstGeom>
          <a:noFill/>
        </p:spPr>
        <p:txBody>
          <a:bodyPr wrap="square" rtlCol="0">
            <a:spAutoFit/>
          </a:bodyPr>
          <a:lstStyle/>
          <a:p>
            <a:r>
              <a:rPr lang="sl-SI" b="1" dirty="0"/>
              <a:t>Najvišji prirastek v €:   </a:t>
            </a:r>
            <a:r>
              <a:rPr lang="sl-SI" b="1" dirty="0">
                <a:solidFill>
                  <a:srgbClr val="FF0000"/>
                </a:solidFill>
              </a:rPr>
              <a:t>217.700,00 €</a:t>
            </a:r>
          </a:p>
          <a:p>
            <a:endParaRPr lang="sl-SI" dirty="0"/>
          </a:p>
          <a:p>
            <a:r>
              <a:rPr lang="sl-SI" b="1" dirty="0"/>
              <a:t>Najvišji prirastek v % : </a:t>
            </a:r>
            <a:r>
              <a:rPr lang="sl-SI" b="1" dirty="0">
                <a:solidFill>
                  <a:srgbClr val="FF0000"/>
                </a:solidFill>
              </a:rPr>
              <a:t>40%</a:t>
            </a:r>
          </a:p>
        </p:txBody>
      </p:sp>
    </p:spTree>
    <p:extLst>
      <p:ext uri="{BB962C8B-B14F-4D97-AF65-F5344CB8AC3E}">
        <p14:creationId xmlns:p14="http://schemas.microsoft.com/office/powerpoint/2010/main" val="1937646697"/>
      </p:ext>
    </p:extLst>
  </p:cSld>
  <p:clrMapOvr>
    <a:masterClrMapping/>
  </p:clrMapOvr>
  <mc:AlternateContent xmlns:mc="http://schemas.openxmlformats.org/markup-compatibility/2006" xmlns:p14="http://schemas.microsoft.com/office/powerpoint/2010/main">
    <mc:Choice Requires="p14">
      <p:transition spd="slow" p14:dur="2000" advTm="122682"/>
    </mc:Choice>
    <mc:Fallback xmlns="">
      <p:transition spd="slow" advTm="12268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Projekcija izpada dohodka 2020</a:t>
            </a:r>
          </a:p>
        </p:txBody>
      </p:sp>
      <p:sp>
        <p:nvSpPr>
          <p:cNvPr id="3" name="Content Placeholder 2"/>
          <p:cNvSpPr>
            <a:spLocks noGrp="1"/>
          </p:cNvSpPr>
          <p:nvPr>
            <p:ph idx="1"/>
          </p:nvPr>
        </p:nvSpPr>
        <p:spPr>
          <a:xfrm>
            <a:off x="657225" y="2057400"/>
            <a:ext cx="7886700" cy="3403600"/>
          </a:xfrm>
        </p:spPr>
        <p:txBody>
          <a:bodyPr/>
          <a:lstStyle/>
          <a:p>
            <a:r>
              <a:rPr lang="sl-SI" dirty="0" smtClean="0"/>
              <a:t>Ob predpostavki, da bo obstoječa ureditev veljavna do leta 2020 in ob povprečnem dodatnem prilivu </a:t>
            </a:r>
            <a:r>
              <a:rPr lang="sl-SI" dirty="0" err="1" smtClean="0"/>
              <a:t>prb</a:t>
            </a:r>
            <a:r>
              <a:rPr lang="sl-SI" dirty="0" smtClean="0"/>
              <a:t>. 67.000€ na leto, velja:</a:t>
            </a:r>
          </a:p>
          <a:p>
            <a:pPr marL="0" indent="0">
              <a:buNone/>
            </a:pPr>
            <a:endParaRPr lang="sl-SI" dirty="0"/>
          </a:p>
          <a:p>
            <a:endParaRPr lang="sl-SI" dirty="0"/>
          </a:p>
        </p:txBody>
      </p:sp>
      <p:graphicFrame>
        <p:nvGraphicFramePr>
          <p:cNvPr id="7" name="Chart 6"/>
          <p:cNvGraphicFramePr/>
          <p:nvPr>
            <p:extLst>
              <p:ext uri="{D42A27DB-BD31-4B8C-83A1-F6EECF244321}">
                <p14:modId xmlns:p14="http://schemas.microsoft.com/office/powerpoint/2010/main" val="2313884053"/>
              </p:ext>
            </p:extLst>
          </p:nvPr>
        </p:nvGraphicFramePr>
        <p:xfrm>
          <a:off x="1654066" y="2666047"/>
          <a:ext cx="5881588" cy="2922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6939841"/>
      </p:ext>
    </p:extLst>
  </p:cSld>
  <p:clrMapOvr>
    <a:masterClrMapping/>
  </p:clrMapOvr>
  <mc:AlternateContent xmlns:mc="http://schemas.openxmlformats.org/markup-compatibility/2006" xmlns:p14="http://schemas.microsoft.com/office/powerpoint/2010/main">
    <mc:Choice Requires="p14">
      <p:transition spd="slow" p14:dur="2000" advTm="71363"/>
    </mc:Choice>
    <mc:Fallback xmlns="">
      <p:transition spd="slow" advTm="7136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Projekcija izpada dohodka 2020</a:t>
            </a:r>
          </a:p>
        </p:txBody>
      </p:sp>
      <p:sp>
        <p:nvSpPr>
          <p:cNvPr id="3" name="Content Placeholder 2"/>
          <p:cNvSpPr>
            <a:spLocks noGrp="1"/>
          </p:cNvSpPr>
          <p:nvPr>
            <p:ph idx="1"/>
          </p:nvPr>
        </p:nvSpPr>
        <p:spPr/>
        <p:txBody>
          <a:bodyPr/>
          <a:lstStyle/>
          <a:p>
            <a:pPr marL="0" indent="0">
              <a:buNone/>
            </a:pPr>
            <a:r>
              <a:rPr lang="sl-SI" dirty="0" smtClean="0"/>
              <a:t>Problemi trenutne ureditve:</a:t>
            </a:r>
          </a:p>
          <a:p>
            <a:pPr lvl="1">
              <a:buClr>
                <a:srgbClr val="2581C0"/>
              </a:buClr>
            </a:pPr>
            <a:r>
              <a:rPr lang="sl-SI" dirty="0" smtClean="0"/>
              <a:t>Vlada pravi, da je trenutna obdavčitev zastarela, neenotna, nekonsistentna, nepregledna in neprilagojena trenutnim ekonomskim razmeram</a:t>
            </a:r>
          </a:p>
          <a:p>
            <a:pPr lvl="1">
              <a:buClr>
                <a:srgbClr val="2581C0"/>
              </a:buClr>
            </a:pPr>
            <a:r>
              <a:rPr lang="sl-SI" dirty="0" smtClean="0"/>
              <a:t>Vzvod občine, da sama ureja finančno politiko obdavčitve nepremičnin</a:t>
            </a:r>
          </a:p>
          <a:p>
            <a:pPr marL="0" indent="0">
              <a:buNone/>
            </a:pPr>
            <a:r>
              <a:rPr lang="sl-SI" dirty="0" smtClean="0"/>
              <a:t>SOS </a:t>
            </a:r>
            <a:r>
              <a:rPr lang="sl-SI" dirty="0"/>
              <a:t>podpira prehod na novo davčno ureditev v letu </a:t>
            </a:r>
            <a:r>
              <a:rPr lang="sl-SI" dirty="0" smtClean="0"/>
              <a:t>2020</a:t>
            </a:r>
          </a:p>
          <a:p>
            <a:pPr marL="0" indent="0">
              <a:buNone/>
            </a:pPr>
            <a:r>
              <a:rPr lang="sl-SI" dirty="0" smtClean="0"/>
              <a:t>Vlada naj bi pripravljala potrebne korake za vzpostavitev davka na nepremičnine v letu 2017</a:t>
            </a:r>
            <a:endParaRPr lang="sl-SI" dirty="0"/>
          </a:p>
        </p:txBody>
      </p:sp>
    </p:spTree>
    <p:extLst>
      <p:ext uri="{BB962C8B-B14F-4D97-AF65-F5344CB8AC3E}">
        <p14:creationId xmlns:p14="http://schemas.microsoft.com/office/powerpoint/2010/main" val="1994663199"/>
      </p:ext>
    </p:extLst>
  </p:cSld>
  <p:clrMapOvr>
    <a:masterClrMapping/>
  </p:clrMapOvr>
  <mc:AlternateContent xmlns:mc="http://schemas.openxmlformats.org/markup-compatibility/2006" xmlns:p14="http://schemas.microsoft.com/office/powerpoint/2010/main">
    <mc:Choice Requires="p14">
      <p:transition spd="slow" p14:dur="2000" advTm="133497"/>
    </mc:Choice>
    <mc:Fallback xmlns="">
      <p:transition spd="slow" advTm="13349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Izkušnje in opozorila</a:t>
            </a:r>
          </a:p>
        </p:txBody>
      </p:sp>
      <p:sp>
        <p:nvSpPr>
          <p:cNvPr id="3" name="Content Placeholder 2"/>
          <p:cNvSpPr>
            <a:spLocks noGrp="1"/>
          </p:cNvSpPr>
          <p:nvPr>
            <p:ph idx="1"/>
          </p:nvPr>
        </p:nvSpPr>
        <p:spPr>
          <a:xfrm>
            <a:off x="822963" y="2000922"/>
            <a:ext cx="7543801" cy="3868172"/>
          </a:xfrm>
          <a:ln>
            <a:noFill/>
          </a:ln>
        </p:spPr>
        <p:txBody>
          <a:bodyPr>
            <a:normAutofit/>
          </a:bodyPr>
          <a:lstStyle/>
          <a:p>
            <a:pPr marL="0" lvl="1" indent="0">
              <a:spcBef>
                <a:spcPts val="1200"/>
              </a:spcBef>
              <a:spcAft>
                <a:spcPts val="200"/>
              </a:spcAft>
              <a:buClr>
                <a:srgbClr val="009ED6"/>
              </a:buClr>
              <a:buSzPct val="100000"/>
              <a:buNone/>
            </a:pPr>
            <a:r>
              <a:rPr lang="sl-SI" sz="2400" dirty="0"/>
              <a:t>Izkušnje pri obdelavi </a:t>
            </a:r>
            <a:r>
              <a:rPr lang="sl-SI" sz="2400" b="1" dirty="0"/>
              <a:t>občinskih podatkov</a:t>
            </a:r>
          </a:p>
          <a:p>
            <a:pPr marL="0" lvl="1" indent="0">
              <a:spcBef>
                <a:spcPts val="1200"/>
              </a:spcBef>
              <a:spcAft>
                <a:spcPts val="200"/>
              </a:spcAft>
              <a:buClr>
                <a:srgbClr val="009ED6"/>
              </a:buClr>
              <a:buSzPct val="100000"/>
              <a:buNone/>
            </a:pPr>
            <a:r>
              <a:rPr lang="sl-SI" sz="2400" dirty="0"/>
              <a:t>Izkušnje pri obdelavi </a:t>
            </a:r>
            <a:r>
              <a:rPr lang="sl-SI" sz="2400" b="1" dirty="0"/>
              <a:t>državnih podatkov</a:t>
            </a:r>
          </a:p>
          <a:p>
            <a:pPr marL="0">
              <a:buClr>
                <a:srgbClr val="009ED6"/>
              </a:buClr>
              <a:buNone/>
            </a:pPr>
            <a:r>
              <a:rPr lang="sl-SI" sz="2400" dirty="0"/>
              <a:t>Izkušnje tekom </a:t>
            </a:r>
            <a:r>
              <a:rPr lang="sl-SI" sz="2400" b="1" dirty="0"/>
              <a:t>posodobitve</a:t>
            </a:r>
          </a:p>
          <a:p>
            <a:pPr marL="0">
              <a:buClr>
                <a:srgbClr val="009ED6"/>
              </a:buClr>
              <a:buNone/>
            </a:pPr>
            <a:r>
              <a:rPr lang="sl-SI" sz="2400" dirty="0"/>
              <a:t>Izkušnje </a:t>
            </a:r>
            <a:r>
              <a:rPr lang="sl-SI" sz="2400" b="1" dirty="0"/>
              <a:t>drugih občin</a:t>
            </a:r>
          </a:p>
        </p:txBody>
      </p:sp>
    </p:spTree>
    <p:extLst>
      <p:ext uri="{BB962C8B-B14F-4D97-AF65-F5344CB8AC3E}">
        <p14:creationId xmlns:p14="http://schemas.microsoft.com/office/powerpoint/2010/main" val="3341616905"/>
      </p:ext>
    </p:extLst>
  </p:cSld>
  <p:clrMapOvr>
    <a:masterClrMapping/>
  </p:clrMapOvr>
  <mc:AlternateContent xmlns:mc="http://schemas.openxmlformats.org/markup-compatibility/2006" xmlns:p14="http://schemas.microsoft.com/office/powerpoint/2010/main">
    <mc:Choice Requires="p14">
      <p:transition spd="slow" p14:dur="2000" advTm="44658"/>
    </mc:Choice>
    <mc:Fallback xmlns="">
      <p:transition spd="slow" advTm="4465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4" y="2125267"/>
            <a:ext cx="4681443" cy="1243926"/>
          </a:xfrm>
          <a:prstGeom prst="rect">
            <a:avLst/>
          </a:prstGeom>
          <a:effectLst>
            <a:glow rad="63500">
              <a:srgbClr val="0070C0">
                <a:alpha val="40000"/>
              </a:srgbClr>
            </a:glow>
          </a:effectLst>
        </p:spPr>
      </p:pic>
      <p:sp>
        <p:nvSpPr>
          <p:cNvPr id="2" name="Title 1"/>
          <p:cNvSpPr>
            <a:spLocks noGrp="1"/>
          </p:cNvSpPr>
          <p:nvPr>
            <p:ph type="title"/>
          </p:nvPr>
        </p:nvSpPr>
        <p:spPr/>
        <p:txBody>
          <a:bodyPr>
            <a:normAutofit/>
          </a:bodyPr>
          <a:lstStyle/>
          <a:p>
            <a:pPr algn="ctr"/>
            <a:r>
              <a:rPr lang="sl-SI" sz="4400" dirty="0"/>
              <a:t>Izkušnje in opozorila</a:t>
            </a:r>
            <a:br>
              <a:rPr lang="sl-SI" sz="4400" dirty="0"/>
            </a:br>
            <a:r>
              <a:rPr lang="sl-SI" sz="2800" dirty="0">
                <a:solidFill>
                  <a:schemeClr val="bg1">
                    <a:lumMod val="50000"/>
                  </a:schemeClr>
                </a:solidFill>
              </a:rPr>
              <a:t>OBČINSKI PODATKI</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469" y="2757475"/>
            <a:ext cx="5338700" cy="1757195"/>
          </a:xfrm>
          <a:prstGeom prst="rect">
            <a:avLst/>
          </a:prstGeom>
          <a:effectLst>
            <a:glow rad="63500">
              <a:srgbClr val="0070C0">
                <a:alpha val="40000"/>
              </a:srgbClr>
            </a:glow>
          </a:effectLst>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399159" y="3520822"/>
            <a:ext cx="5144102" cy="2616949"/>
          </a:xfrm>
          <a:effectLst>
            <a:glow rad="63500">
              <a:srgbClr val="0070C0">
                <a:alpha val="40000"/>
              </a:srgbClr>
            </a:glow>
          </a:effectLst>
        </p:spPr>
      </p:pic>
    </p:spTree>
    <p:extLst>
      <p:ext uri="{BB962C8B-B14F-4D97-AF65-F5344CB8AC3E}">
        <p14:creationId xmlns:p14="http://schemas.microsoft.com/office/powerpoint/2010/main" val="1997989366"/>
      </p:ext>
    </p:extLst>
  </p:cSld>
  <p:clrMapOvr>
    <a:masterClrMapping/>
  </p:clrMapOvr>
  <mc:AlternateContent xmlns:mc="http://schemas.openxmlformats.org/markup-compatibility/2006" xmlns:p14="http://schemas.microsoft.com/office/powerpoint/2010/main">
    <mc:Choice Requires="p14">
      <p:transition spd="slow" p14:dur="2000" advTm="150917"/>
    </mc:Choice>
    <mc:Fallback xmlns="">
      <p:transition spd="slow" advTm="15091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Vsebina</a:t>
            </a:r>
            <a:endParaRPr lang="sl-SI" dirty="0"/>
          </a:p>
        </p:txBody>
      </p:sp>
      <p:sp>
        <p:nvSpPr>
          <p:cNvPr id="3" name="Content Placeholder 2"/>
          <p:cNvSpPr>
            <a:spLocks noGrp="1"/>
          </p:cNvSpPr>
          <p:nvPr>
            <p:ph idx="1"/>
          </p:nvPr>
        </p:nvSpPr>
        <p:spPr/>
        <p:txBody>
          <a:bodyPr>
            <a:normAutofit/>
          </a:bodyPr>
          <a:lstStyle/>
          <a:p>
            <a:pPr marL="457200" indent="-457200">
              <a:buClr>
                <a:srgbClr val="2581C0"/>
              </a:buClr>
              <a:buFont typeface="+mj-lt"/>
              <a:buAutoNum type="arabicPeriod"/>
            </a:pPr>
            <a:r>
              <a:rPr lang="sl-SI" dirty="0" smtClean="0"/>
              <a:t>Uvod</a:t>
            </a:r>
          </a:p>
          <a:p>
            <a:pPr marL="457200" indent="-457200">
              <a:buClr>
                <a:srgbClr val="2581C0"/>
              </a:buClr>
              <a:buFont typeface="+mj-lt"/>
              <a:buAutoNum type="arabicPeriod"/>
            </a:pPr>
            <a:r>
              <a:rPr lang="sl-SI" dirty="0" smtClean="0"/>
              <a:t>Zakonodaja</a:t>
            </a:r>
          </a:p>
          <a:p>
            <a:pPr marL="457200" indent="-457200">
              <a:buClr>
                <a:srgbClr val="2581C0"/>
              </a:buClr>
              <a:buFont typeface="+mj-lt"/>
              <a:buAutoNum type="arabicPeriod"/>
            </a:pPr>
            <a:r>
              <a:rPr lang="sl-SI" dirty="0" smtClean="0"/>
              <a:t>Analiza NUSZ </a:t>
            </a:r>
            <a:r>
              <a:rPr lang="sl-SI" dirty="0"/>
              <a:t>-</a:t>
            </a:r>
            <a:r>
              <a:rPr lang="sl-SI" dirty="0" smtClean="0"/>
              <a:t> REN</a:t>
            </a:r>
          </a:p>
          <a:p>
            <a:pPr marL="457200" indent="-457200">
              <a:buClr>
                <a:srgbClr val="2581C0"/>
              </a:buClr>
              <a:buFont typeface="+mj-lt"/>
              <a:buAutoNum type="arabicPeriod"/>
            </a:pPr>
            <a:r>
              <a:rPr lang="sl-SI" dirty="0" smtClean="0"/>
              <a:t>Potrebne naloge občine </a:t>
            </a:r>
          </a:p>
          <a:p>
            <a:pPr marL="457200" indent="-457200">
              <a:buClr>
                <a:srgbClr val="2581C0"/>
              </a:buClr>
              <a:buFont typeface="+mj-lt"/>
              <a:buAutoNum type="arabicPeriod"/>
            </a:pPr>
            <a:r>
              <a:rPr lang="sl-SI" dirty="0" smtClean="0"/>
              <a:t>Primeri dobrih praks</a:t>
            </a:r>
          </a:p>
          <a:p>
            <a:pPr marL="457200" indent="-457200">
              <a:buClr>
                <a:srgbClr val="2581C0"/>
              </a:buClr>
              <a:buFont typeface="+mj-lt"/>
              <a:buAutoNum type="arabicPeriod"/>
            </a:pPr>
            <a:r>
              <a:rPr lang="sl-SI" dirty="0" smtClean="0"/>
              <a:t>Projekcija izpada dohodka 2020</a:t>
            </a:r>
          </a:p>
          <a:p>
            <a:pPr marL="457200" indent="-457200">
              <a:buClr>
                <a:srgbClr val="2581C0"/>
              </a:buClr>
              <a:buFont typeface="+mj-lt"/>
              <a:buAutoNum type="arabicPeriod"/>
            </a:pPr>
            <a:r>
              <a:rPr lang="sl-SI" dirty="0" smtClean="0"/>
              <a:t>Dosedanje izkušnje in opozorila</a:t>
            </a:r>
          </a:p>
          <a:p>
            <a:pPr marL="457200" indent="-457200">
              <a:buClr>
                <a:srgbClr val="2581C0"/>
              </a:buClr>
              <a:buFont typeface="+mj-lt"/>
              <a:buAutoNum type="arabicPeriod"/>
            </a:pPr>
            <a:r>
              <a:rPr lang="sl-SI" dirty="0" smtClean="0"/>
              <a:t>Zaključek</a:t>
            </a:r>
            <a:endParaRPr lang="sl-SI" dirty="0"/>
          </a:p>
        </p:txBody>
      </p:sp>
    </p:spTree>
    <p:extLst>
      <p:ext uri="{BB962C8B-B14F-4D97-AF65-F5344CB8AC3E}">
        <p14:creationId xmlns:p14="http://schemas.microsoft.com/office/powerpoint/2010/main" val="2021851354"/>
      </p:ext>
    </p:extLst>
  </p:cSld>
  <p:clrMapOvr>
    <a:masterClrMapping/>
  </p:clrMapOvr>
  <mc:AlternateContent xmlns:mc="http://schemas.openxmlformats.org/markup-compatibility/2006" xmlns:p14="http://schemas.microsoft.com/office/powerpoint/2010/main">
    <mc:Choice Requires="p14">
      <p:transition spd="slow" p14:dur="2000" advTm="100164"/>
    </mc:Choice>
    <mc:Fallback xmlns="">
      <p:transition spd="slow" advTm="10016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sz="2700" dirty="0"/>
              <a:t/>
            </a:r>
            <a:br>
              <a:rPr lang="sl-SI" sz="2700" dirty="0"/>
            </a:br>
            <a:r>
              <a:rPr lang="sl-SI" sz="2800" dirty="0">
                <a:solidFill>
                  <a:schemeClr val="bg1">
                    <a:lumMod val="50000"/>
                  </a:schemeClr>
                </a:solidFill>
              </a:rPr>
              <a:t>OBČINSKI PODATKI</a:t>
            </a:r>
            <a:endParaRPr lang="sl-SI" sz="3200" dirty="0">
              <a:solidFill>
                <a:schemeClr val="bg1">
                  <a:lumMod val="50000"/>
                </a:schemeClr>
              </a:solidFill>
            </a:endParaRPr>
          </a:p>
        </p:txBody>
      </p:sp>
      <p:sp>
        <p:nvSpPr>
          <p:cNvPr id="3" name="Content Placeholder 2"/>
          <p:cNvSpPr>
            <a:spLocks noGrp="1"/>
          </p:cNvSpPr>
          <p:nvPr>
            <p:ph idx="1"/>
          </p:nvPr>
        </p:nvSpPr>
        <p:spPr/>
        <p:txBody>
          <a:bodyPr>
            <a:normAutofit/>
          </a:bodyPr>
          <a:lstStyle/>
          <a:p>
            <a:r>
              <a:rPr lang="sl-SI" dirty="0" smtClean="0"/>
              <a:t>Brez oprostitev </a:t>
            </a:r>
            <a:r>
              <a:rPr lang="sl-SI" dirty="0"/>
              <a:t>v podatkih </a:t>
            </a:r>
            <a:r>
              <a:rPr lang="sl-SI" dirty="0" smtClean="0"/>
              <a:t>NUSZ (manjkajoč objekt)</a:t>
            </a:r>
          </a:p>
          <a:p>
            <a:endParaRPr lang="sl-SI" dirty="0" smtClean="0"/>
          </a:p>
          <a:p>
            <a:endParaRPr lang="sl-SI"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04" t="337" r="1004" b="1505"/>
          <a:stretch/>
        </p:blipFill>
        <p:spPr>
          <a:xfrm>
            <a:off x="2198933" y="2269094"/>
            <a:ext cx="4791852" cy="3600000"/>
          </a:xfrm>
          <a:prstGeom prst="rect">
            <a:avLst/>
          </a:prstGeom>
        </p:spPr>
      </p:pic>
    </p:spTree>
    <p:extLst>
      <p:ext uri="{BB962C8B-B14F-4D97-AF65-F5344CB8AC3E}">
        <p14:creationId xmlns:p14="http://schemas.microsoft.com/office/powerpoint/2010/main" val="2586862688"/>
      </p:ext>
    </p:extLst>
  </p:cSld>
  <p:clrMapOvr>
    <a:masterClrMapping/>
  </p:clrMapOvr>
  <mc:AlternateContent xmlns:mc="http://schemas.openxmlformats.org/markup-compatibility/2006" xmlns:p14="http://schemas.microsoft.com/office/powerpoint/2010/main">
    <mc:Choice Requires="p14">
      <p:transition spd="slow" p14:dur="2000" advTm="59294"/>
    </mc:Choice>
    <mc:Fallback xmlns="">
      <p:transition spd="slow" advTm="59294"/>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a:t/>
            </a:r>
            <a:br>
              <a:rPr lang="sl-SI" dirty="0"/>
            </a:br>
            <a:r>
              <a:rPr lang="sl-SI" sz="2800" dirty="0">
                <a:solidFill>
                  <a:schemeClr val="bg1">
                    <a:lumMod val="50000"/>
                  </a:schemeClr>
                </a:solidFill>
              </a:rPr>
              <a:t>OBČINSKI PODATKI</a:t>
            </a:r>
            <a:endParaRPr lang="sl-SI" sz="6000" dirty="0">
              <a:solidFill>
                <a:schemeClr val="bg1">
                  <a:lumMod val="50000"/>
                </a:schemeClr>
              </a:solidFill>
            </a:endParaRPr>
          </a:p>
        </p:txBody>
      </p:sp>
      <p:sp>
        <p:nvSpPr>
          <p:cNvPr id="3" name="Content Placeholder 2"/>
          <p:cNvSpPr>
            <a:spLocks noGrp="1"/>
          </p:cNvSpPr>
          <p:nvPr>
            <p:ph idx="1"/>
          </p:nvPr>
        </p:nvSpPr>
        <p:spPr/>
        <p:txBody>
          <a:bodyPr/>
          <a:lstStyle/>
          <a:p>
            <a:r>
              <a:rPr lang="sl-SI" dirty="0"/>
              <a:t>Napačni ali nepopolni naslovi (podvajanje)</a:t>
            </a:r>
          </a:p>
          <a:p>
            <a:endParaRPr lang="sl-SI" dirty="0"/>
          </a:p>
          <a:p>
            <a:pPr marL="0" indent="0">
              <a:buNone/>
            </a:pPr>
            <a:endParaRPr lang="sl-SI" dirty="0"/>
          </a:p>
          <a:p>
            <a:endParaRPr lang="sl-SI" dirty="0"/>
          </a:p>
          <a:p>
            <a:endParaRPr lang="sl-SI" dirty="0"/>
          </a:p>
          <a:p>
            <a:endParaRPr lang="sl-SI" dirty="0"/>
          </a:p>
          <a:p>
            <a:endParaRPr lang="sl-SI" dirty="0"/>
          </a:p>
          <a:p>
            <a:endParaRPr lang="sl-SI"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7046"/>
          <a:stretch/>
        </p:blipFill>
        <p:spPr>
          <a:xfrm>
            <a:off x="1529909" y="2676280"/>
            <a:ext cx="6129900" cy="2023315"/>
          </a:xfrm>
          <a:prstGeom prst="rect">
            <a:avLst/>
          </a:prstGeom>
        </p:spPr>
      </p:pic>
    </p:spTree>
    <p:extLst>
      <p:ext uri="{BB962C8B-B14F-4D97-AF65-F5344CB8AC3E}">
        <p14:creationId xmlns:p14="http://schemas.microsoft.com/office/powerpoint/2010/main" val="176338238"/>
      </p:ext>
    </p:extLst>
  </p:cSld>
  <p:clrMapOvr>
    <a:masterClrMapping/>
  </p:clrMapOvr>
  <mc:AlternateContent xmlns:mc="http://schemas.openxmlformats.org/markup-compatibility/2006" xmlns:p14="http://schemas.microsoft.com/office/powerpoint/2010/main">
    <mc:Choice Requires="p14">
      <p:transition spd="slow" p14:dur="2000" advTm="96222"/>
    </mc:Choice>
    <mc:Fallback xmlns="">
      <p:transition spd="slow" advTm="9622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a:t/>
            </a:r>
            <a:br>
              <a:rPr lang="sl-SI" dirty="0"/>
            </a:br>
            <a:r>
              <a:rPr lang="sl-SI" sz="2800" dirty="0">
                <a:solidFill>
                  <a:schemeClr val="bg1">
                    <a:lumMod val="50000"/>
                  </a:schemeClr>
                </a:solidFill>
              </a:rPr>
              <a:t>OBČINSKI PODATKI</a:t>
            </a:r>
            <a:endParaRPr lang="sl-SI" sz="3200" dirty="0">
              <a:solidFill>
                <a:schemeClr val="bg1">
                  <a:lumMod val="50000"/>
                </a:schemeClr>
              </a:solidFill>
            </a:endParaRPr>
          </a:p>
        </p:txBody>
      </p:sp>
      <p:sp>
        <p:nvSpPr>
          <p:cNvPr id="3" name="Content Placeholder 2"/>
          <p:cNvSpPr>
            <a:spLocks noGrp="1"/>
          </p:cNvSpPr>
          <p:nvPr>
            <p:ph idx="1"/>
          </p:nvPr>
        </p:nvSpPr>
        <p:spPr/>
        <p:txBody>
          <a:bodyPr/>
          <a:lstStyle/>
          <a:p>
            <a:r>
              <a:rPr lang="sl-SI" dirty="0" smtClean="0"/>
              <a:t>Pravne </a:t>
            </a:r>
            <a:r>
              <a:rPr lang="sl-SI" dirty="0"/>
              <a:t>osebe </a:t>
            </a:r>
            <a:r>
              <a:rPr lang="sl-SI" dirty="0" smtClean="0"/>
              <a:t>(celotna odmera na enem odmernem predmetu) </a:t>
            </a:r>
          </a:p>
          <a:p>
            <a:endParaRPr lang="sl-SI" dirty="0" smtClean="0"/>
          </a:p>
          <a:p>
            <a:endParaRPr lang="sl-SI" dirty="0"/>
          </a:p>
          <a:p>
            <a:endParaRPr lang="sl-SI" dirty="0" smtClean="0"/>
          </a:p>
          <a:p>
            <a:endParaRPr lang="sl-SI" dirty="0"/>
          </a:p>
          <a:p>
            <a:endParaRPr lang="sl-SI" dirty="0" smtClean="0"/>
          </a:p>
          <a:p>
            <a:endParaRPr lang="sl-SI" dirty="0"/>
          </a:p>
          <a:p>
            <a:endParaRPr lang="sl-SI"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b="1343"/>
          <a:stretch/>
        </p:blipFill>
        <p:spPr bwMode="auto">
          <a:xfrm>
            <a:off x="2199659" y="2269094"/>
            <a:ext cx="4790400" cy="360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2738149"/>
      </p:ext>
    </p:extLst>
  </p:cSld>
  <p:clrMapOvr>
    <a:masterClrMapping/>
  </p:clrMapOvr>
  <mc:AlternateContent xmlns:mc="http://schemas.openxmlformats.org/markup-compatibility/2006" xmlns:p14="http://schemas.microsoft.com/office/powerpoint/2010/main">
    <mc:Choice Requires="p14">
      <p:transition spd="slow" p14:dur="2000" advTm="104013"/>
    </mc:Choice>
    <mc:Fallback xmlns="">
      <p:transition spd="slow" advTm="104013"/>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a:t/>
            </a:r>
            <a:br>
              <a:rPr lang="sl-SI" dirty="0"/>
            </a:br>
            <a:r>
              <a:rPr lang="sl-SI" sz="2800" dirty="0">
                <a:solidFill>
                  <a:schemeClr val="bg1">
                    <a:lumMod val="50000"/>
                  </a:schemeClr>
                </a:solidFill>
              </a:rPr>
              <a:t>OBČINSKI PODATKI</a:t>
            </a:r>
            <a:endParaRPr lang="sl-SI" sz="3600" dirty="0">
              <a:solidFill>
                <a:schemeClr val="bg1">
                  <a:lumMod val="50000"/>
                </a:schemeClr>
              </a:solidFill>
            </a:endParaRPr>
          </a:p>
        </p:txBody>
      </p:sp>
      <p:sp>
        <p:nvSpPr>
          <p:cNvPr id="3" name="Content Placeholder 2"/>
          <p:cNvSpPr>
            <a:spLocks noGrp="1"/>
          </p:cNvSpPr>
          <p:nvPr>
            <p:ph idx="1"/>
          </p:nvPr>
        </p:nvSpPr>
        <p:spPr/>
        <p:txBody>
          <a:bodyPr/>
          <a:lstStyle/>
          <a:p>
            <a:r>
              <a:rPr lang="sl-SI" dirty="0"/>
              <a:t> </a:t>
            </a:r>
            <a:r>
              <a:rPr lang="sl-SI" dirty="0" smtClean="0"/>
              <a:t>Zunanje in notranje površine združene v enem delu</a:t>
            </a:r>
          </a:p>
        </p:txBody>
      </p:sp>
      <p:grpSp>
        <p:nvGrpSpPr>
          <p:cNvPr id="6" name="Group 5"/>
          <p:cNvGrpSpPr>
            <a:grpSpLocks noChangeAspect="1"/>
          </p:cNvGrpSpPr>
          <p:nvPr/>
        </p:nvGrpSpPr>
        <p:grpSpPr>
          <a:xfrm>
            <a:off x="2199659" y="2377467"/>
            <a:ext cx="4790400" cy="3600000"/>
            <a:chOff x="3401400" y="2357150"/>
            <a:chExt cx="5389200" cy="405000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3401400" y="2357150"/>
              <a:ext cx="5389200" cy="4050000"/>
            </a:xfrm>
            <a:prstGeom prst="rect">
              <a:avLst/>
            </a:prstGeom>
          </p:spPr>
        </p:pic>
        <p:sp>
          <p:nvSpPr>
            <p:cNvPr id="5" name="Rectangle 4"/>
            <p:cNvSpPr/>
            <p:nvPr/>
          </p:nvSpPr>
          <p:spPr>
            <a:xfrm>
              <a:off x="5438775" y="4505325"/>
              <a:ext cx="561975" cy="3714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p>
          </p:txBody>
        </p:sp>
      </p:grpSp>
    </p:spTree>
    <p:extLst>
      <p:ext uri="{BB962C8B-B14F-4D97-AF65-F5344CB8AC3E}">
        <p14:creationId xmlns:p14="http://schemas.microsoft.com/office/powerpoint/2010/main" val="853851945"/>
      </p:ext>
    </p:extLst>
  </p:cSld>
  <p:clrMapOvr>
    <a:masterClrMapping/>
  </p:clrMapOvr>
  <mc:AlternateContent xmlns:mc="http://schemas.openxmlformats.org/markup-compatibility/2006" xmlns:p14="http://schemas.microsoft.com/office/powerpoint/2010/main">
    <mc:Choice Requires="p14">
      <p:transition spd="slow" p14:dur="2000" advTm="61637"/>
    </mc:Choice>
    <mc:Fallback xmlns="">
      <p:transition spd="slow" advTm="61637"/>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a:t/>
            </a:r>
            <a:br>
              <a:rPr lang="sl-SI" dirty="0"/>
            </a:br>
            <a:r>
              <a:rPr lang="sl-SI" sz="2800" dirty="0">
                <a:solidFill>
                  <a:schemeClr val="bg1">
                    <a:lumMod val="50000"/>
                  </a:schemeClr>
                </a:solidFill>
              </a:rPr>
              <a:t>OBČINSKI PODATKI</a:t>
            </a:r>
            <a:endParaRPr lang="sl-SI" sz="4400" dirty="0"/>
          </a:p>
        </p:txBody>
      </p:sp>
      <p:sp>
        <p:nvSpPr>
          <p:cNvPr id="3" name="Content Placeholder 2"/>
          <p:cNvSpPr>
            <a:spLocks noGrp="1"/>
          </p:cNvSpPr>
          <p:nvPr>
            <p:ph idx="1"/>
          </p:nvPr>
        </p:nvSpPr>
        <p:spPr/>
        <p:txBody>
          <a:bodyPr/>
          <a:lstStyle/>
          <a:p>
            <a:r>
              <a:rPr lang="sl-SI" dirty="0" smtClean="0"/>
              <a:t>Odmera NSZ in objekta hkrati</a:t>
            </a:r>
            <a:endParaRPr lang="sl-SI"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75" r="1016" b="1204"/>
          <a:stretch/>
        </p:blipFill>
        <p:spPr>
          <a:xfrm>
            <a:off x="2211539" y="2377464"/>
            <a:ext cx="4766640" cy="3600000"/>
          </a:xfrm>
          <a:prstGeom prst="rect">
            <a:avLst/>
          </a:prstGeom>
        </p:spPr>
      </p:pic>
    </p:spTree>
    <p:extLst>
      <p:ext uri="{BB962C8B-B14F-4D97-AF65-F5344CB8AC3E}">
        <p14:creationId xmlns:p14="http://schemas.microsoft.com/office/powerpoint/2010/main" val="4083048157"/>
      </p:ext>
    </p:extLst>
  </p:cSld>
  <p:clrMapOvr>
    <a:masterClrMapping/>
  </p:clrMapOvr>
  <mc:AlternateContent xmlns:mc="http://schemas.openxmlformats.org/markup-compatibility/2006" xmlns:p14="http://schemas.microsoft.com/office/powerpoint/2010/main">
    <mc:Choice Requires="p14">
      <p:transition spd="slow" p14:dur="2000" advTm="92615"/>
    </mc:Choice>
    <mc:Fallback xmlns="">
      <p:transition spd="slow" advTm="9261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a:t/>
            </a:r>
            <a:br>
              <a:rPr lang="sl-SI" dirty="0"/>
            </a:br>
            <a:r>
              <a:rPr lang="sl-SI" sz="2800" dirty="0">
                <a:solidFill>
                  <a:schemeClr val="bg1">
                    <a:lumMod val="50000"/>
                  </a:schemeClr>
                </a:solidFill>
              </a:rPr>
              <a:t>OBČINSKI PODATKI</a:t>
            </a:r>
            <a:endParaRPr lang="sl-SI" sz="5400" dirty="0">
              <a:solidFill>
                <a:schemeClr val="bg1">
                  <a:lumMod val="50000"/>
                </a:schemeClr>
              </a:solidFill>
            </a:endParaRPr>
          </a:p>
        </p:txBody>
      </p:sp>
      <p:sp>
        <p:nvSpPr>
          <p:cNvPr id="3" name="Content Placeholder 2"/>
          <p:cNvSpPr>
            <a:spLocks noGrp="1"/>
          </p:cNvSpPr>
          <p:nvPr>
            <p:ph idx="1"/>
          </p:nvPr>
        </p:nvSpPr>
        <p:spPr/>
        <p:txBody>
          <a:bodyPr/>
          <a:lstStyle/>
          <a:p>
            <a:r>
              <a:rPr lang="sl-SI" dirty="0"/>
              <a:t>Zavezanci (najemniki, napačne matične/EMŠO</a:t>
            </a:r>
            <a:r>
              <a:rPr lang="sl-SI" dirty="0" smtClean="0"/>
              <a:t>)</a:t>
            </a:r>
          </a:p>
          <a:p>
            <a:endParaRPr lang="sl-SI" dirty="0" smtClean="0"/>
          </a:p>
          <a:p>
            <a:pPr marL="342900" lvl="1" indent="0" algn="ctr">
              <a:buNone/>
            </a:pPr>
            <a:r>
              <a:rPr lang="sl-SI" u="sng" dirty="0" smtClean="0"/>
              <a:t>62. člen ZSZ-84</a:t>
            </a:r>
          </a:p>
          <a:p>
            <a:pPr marL="0" indent="0" algn="ctr">
              <a:buNone/>
            </a:pPr>
            <a:r>
              <a:rPr lang="sl-SI" i="1" dirty="0">
                <a:solidFill>
                  <a:schemeClr val="bg2">
                    <a:lumMod val="50000"/>
                  </a:schemeClr>
                </a:solidFill>
              </a:rPr>
              <a:t>Nadomestilo za uporabo stavbnega zemljišča mora </a:t>
            </a:r>
            <a:r>
              <a:rPr lang="sl-SI" i="1" dirty="0" smtClean="0">
                <a:solidFill>
                  <a:schemeClr val="bg2">
                    <a:lumMod val="50000"/>
                  </a:schemeClr>
                </a:solidFill>
              </a:rPr>
              <a:t>plačati </a:t>
            </a:r>
            <a:r>
              <a:rPr lang="sl-SI" b="1" i="1" dirty="0" smtClean="0">
                <a:solidFill>
                  <a:schemeClr val="bg2">
                    <a:lumMod val="50000"/>
                  </a:schemeClr>
                </a:solidFill>
              </a:rPr>
              <a:t>neposredni </a:t>
            </a:r>
            <a:r>
              <a:rPr lang="sl-SI" b="1" i="1" dirty="0">
                <a:solidFill>
                  <a:schemeClr val="bg2">
                    <a:lumMod val="50000"/>
                  </a:schemeClr>
                </a:solidFill>
              </a:rPr>
              <a:t>uporabnik zemljišča oziroma stavbe ali dela </a:t>
            </a:r>
            <a:r>
              <a:rPr lang="sl-SI" b="1" i="1" dirty="0" smtClean="0">
                <a:solidFill>
                  <a:schemeClr val="bg2">
                    <a:lumMod val="50000"/>
                  </a:schemeClr>
                </a:solidFill>
              </a:rPr>
              <a:t>stavbe </a:t>
            </a:r>
            <a:r>
              <a:rPr lang="pl-PL" i="1" dirty="0" smtClean="0">
                <a:solidFill>
                  <a:schemeClr val="bg2">
                    <a:lumMod val="50000"/>
                  </a:schemeClr>
                </a:solidFill>
              </a:rPr>
              <a:t>(imetnik </a:t>
            </a:r>
            <a:r>
              <a:rPr lang="pl-PL" i="1" dirty="0">
                <a:solidFill>
                  <a:schemeClr val="bg2">
                    <a:lumMod val="50000"/>
                  </a:schemeClr>
                </a:solidFill>
              </a:rPr>
              <a:t>pravice razpolaganja oziroma lastnik, </a:t>
            </a:r>
            <a:r>
              <a:rPr lang="pl-PL" i="1" dirty="0" smtClean="0">
                <a:solidFill>
                  <a:schemeClr val="bg2">
                    <a:lumMod val="50000"/>
                  </a:schemeClr>
                </a:solidFill>
              </a:rPr>
              <a:t>najemnik </a:t>
            </a:r>
            <a:r>
              <a:rPr lang="it-IT" i="1" dirty="0" err="1" smtClean="0">
                <a:solidFill>
                  <a:schemeClr val="bg2">
                    <a:lumMod val="50000"/>
                  </a:schemeClr>
                </a:solidFill>
              </a:rPr>
              <a:t>stanovanja</a:t>
            </a:r>
            <a:r>
              <a:rPr lang="it-IT" i="1" dirty="0" smtClean="0">
                <a:solidFill>
                  <a:schemeClr val="bg2">
                    <a:lumMod val="50000"/>
                  </a:schemeClr>
                </a:solidFill>
              </a:rPr>
              <a:t> </a:t>
            </a:r>
            <a:r>
              <a:rPr lang="it-IT" i="1" dirty="0" err="1">
                <a:solidFill>
                  <a:schemeClr val="bg2">
                    <a:lumMod val="50000"/>
                  </a:schemeClr>
                </a:solidFill>
              </a:rPr>
              <a:t>oziroma</a:t>
            </a:r>
            <a:r>
              <a:rPr lang="it-IT" i="1" dirty="0">
                <a:solidFill>
                  <a:schemeClr val="bg2">
                    <a:lumMod val="50000"/>
                  </a:schemeClr>
                </a:solidFill>
              </a:rPr>
              <a:t> </a:t>
            </a:r>
            <a:r>
              <a:rPr lang="it-IT" i="1" dirty="0" err="1">
                <a:solidFill>
                  <a:schemeClr val="bg2">
                    <a:lumMod val="50000"/>
                  </a:schemeClr>
                </a:solidFill>
              </a:rPr>
              <a:t>poslovnega</a:t>
            </a:r>
            <a:r>
              <a:rPr lang="it-IT" i="1" dirty="0">
                <a:solidFill>
                  <a:schemeClr val="bg2">
                    <a:lumMod val="50000"/>
                  </a:schemeClr>
                </a:solidFill>
              </a:rPr>
              <a:t> </a:t>
            </a:r>
            <a:r>
              <a:rPr lang="it-IT" i="1" dirty="0" err="1">
                <a:solidFill>
                  <a:schemeClr val="bg2">
                    <a:lumMod val="50000"/>
                  </a:schemeClr>
                </a:solidFill>
              </a:rPr>
              <a:t>prostora</a:t>
            </a:r>
            <a:r>
              <a:rPr lang="it-IT" i="1" dirty="0">
                <a:solidFill>
                  <a:schemeClr val="bg2">
                    <a:lumMod val="50000"/>
                  </a:schemeClr>
                </a:solidFill>
              </a:rPr>
              <a:t>, </a:t>
            </a:r>
            <a:r>
              <a:rPr lang="it-IT" i="1" dirty="0" err="1">
                <a:solidFill>
                  <a:schemeClr val="bg2">
                    <a:lumMod val="50000"/>
                  </a:schemeClr>
                </a:solidFill>
              </a:rPr>
              <a:t>imetnik</a:t>
            </a:r>
            <a:r>
              <a:rPr lang="it-IT" i="1" dirty="0">
                <a:solidFill>
                  <a:schemeClr val="bg2">
                    <a:lumMod val="50000"/>
                  </a:schemeClr>
                </a:solidFill>
              </a:rPr>
              <a:t> </a:t>
            </a:r>
            <a:r>
              <a:rPr lang="it-IT" i="1" dirty="0" err="1" smtClean="0">
                <a:solidFill>
                  <a:schemeClr val="bg2">
                    <a:lumMod val="50000"/>
                  </a:schemeClr>
                </a:solidFill>
              </a:rPr>
              <a:t>stanovanjske</a:t>
            </a:r>
            <a:r>
              <a:rPr lang="sl-SI" i="1" dirty="0">
                <a:solidFill>
                  <a:schemeClr val="bg2">
                    <a:lumMod val="50000"/>
                  </a:schemeClr>
                </a:solidFill>
              </a:rPr>
              <a:t> </a:t>
            </a:r>
            <a:r>
              <a:rPr lang="sl-SI" i="1" dirty="0" smtClean="0">
                <a:solidFill>
                  <a:schemeClr val="bg2">
                    <a:lumMod val="50000"/>
                  </a:schemeClr>
                </a:solidFill>
              </a:rPr>
              <a:t>pravice</a:t>
            </a:r>
            <a:r>
              <a:rPr lang="sl-SI" i="1" dirty="0">
                <a:solidFill>
                  <a:schemeClr val="bg2">
                    <a:lumMod val="50000"/>
                  </a:schemeClr>
                </a:solidFill>
              </a:rPr>
              <a:t>).</a:t>
            </a:r>
          </a:p>
          <a:p>
            <a:endParaRPr lang="sl-SI" dirty="0"/>
          </a:p>
        </p:txBody>
      </p:sp>
    </p:spTree>
    <p:extLst>
      <p:ext uri="{BB962C8B-B14F-4D97-AF65-F5344CB8AC3E}">
        <p14:creationId xmlns:p14="http://schemas.microsoft.com/office/powerpoint/2010/main" val="3471662331"/>
      </p:ext>
    </p:extLst>
  </p:cSld>
  <p:clrMapOvr>
    <a:masterClrMapping/>
  </p:clrMapOvr>
  <mc:AlternateContent xmlns:mc="http://schemas.openxmlformats.org/markup-compatibility/2006" xmlns:p14="http://schemas.microsoft.com/office/powerpoint/2010/main">
    <mc:Choice Requires="p14">
      <p:transition spd="slow" p14:dur="2000" advTm="123092"/>
    </mc:Choice>
    <mc:Fallback xmlns="">
      <p:transition spd="slow" advTm="12309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a:t/>
            </a:r>
            <a:br>
              <a:rPr lang="sl-SI" dirty="0"/>
            </a:br>
            <a:r>
              <a:rPr lang="sl-SI" sz="2800" dirty="0">
                <a:solidFill>
                  <a:schemeClr val="bg1">
                    <a:lumMod val="50000"/>
                  </a:schemeClr>
                </a:solidFill>
              </a:rPr>
              <a:t>OBČINSKI PODATKI</a:t>
            </a:r>
            <a:endParaRPr lang="sl-SI" sz="5400" dirty="0">
              <a:solidFill>
                <a:schemeClr val="bg1">
                  <a:lumMod val="50000"/>
                </a:schemeClr>
              </a:solidFill>
            </a:endParaRPr>
          </a:p>
        </p:txBody>
      </p:sp>
      <p:sp>
        <p:nvSpPr>
          <p:cNvPr id="3" name="Content Placeholder 2"/>
          <p:cNvSpPr>
            <a:spLocks noGrp="1"/>
          </p:cNvSpPr>
          <p:nvPr>
            <p:ph idx="1"/>
          </p:nvPr>
        </p:nvSpPr>
        <p:spPr/>
        <p:txBody>
          <a:bodyPr/>
          <a:lstStyle/>
          <a:p>
            <a:r>
              <a:rPr lang="sl-SI" dirty="0"/>
              <a:t>Komunalna oprema </a:t>
            </a:r>
            <a:r>
              <a:rPr lang="sl-SI" dirty="0" smtClean="0"/>
              <a:t>(ni podatka, ni pravilno določena)</a:t>
            </a:r>
          </a:p>
          <a:p>
            <a:endParaRPr lang="sl-SI" dirty="0"/>
          </a:p>
          <a:p>
            <a:endParaRPr lang="sl-SI" dirty="0"/>
          </a:p>
          <a:p>
            <a:endParaRPr lang="sl-SI"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659" y="2377467"/>
            <a:ext cx="4790400" cy="3600000"/>
          </a:xfrm>
          <a:prstGeom prst="rect">
            <a:avLst/>
          </a:prstGeom>
        </p:spPr>
      </p:pic>
    </p:spTree>
    <p:extLst>
      <p:ext uri="{BB962C8B-B14F-4D97-AF65-F5344CB8AC3E}">
        <p14:creationId xmlns:p14="http://schemas.microsoft.com/office/powerpoint/2010/main" val="1199239657"/>
      </p:ext>
    </p:extLst>
  </p:cSld>
  <p:clrMapOvr>
    <a:masterClrMapping/>
  </p:clrMapOvr>
  <mc:AlternateContent xmlns:mc="http://schemas.openxmlformats.org/markup-compatibility/2006" xmlns:p14="http://schemas.microsoft.com/office/powerpoint/2010/main">
    <mc:Choice Requires="p14">
      <p:transition spd="slow" p14:dur="2000" advTm="84596"/>
    </mc:Choice>
    <mc:Fallback xmlns="">
      <p:transition spd="slow" advTm="84596"/>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smtClean="0"/>
              <a:t/>
            </a:r>
            <a:br>
              <a:rPr lang="sl-SI" dirty="0" smtClean="0"/>
            </a:br>
            <a:r>
              <a:rPr lang="sl-SI" sz="2800" dirty="0">
                <a:solidFill>
                  <a:schemeClr val="bg1">
                    <a:lumMod val="50000"/>
                  </a:schemeClr>
                </a:solidFill>
              </a:rPr>
              <a:t>DRŽAVNI PODATKI</a:t>
            </a:r>
            <a:endParaRPr lang="sl-SI" sz="3200" dirty="0">
              <a:solidFill>
                <a:schemeClr val="bg1">
                  <a:lumMod val="50000"/>
                </a:schemeClr>
              </a:solidFill>
            </a:endParaRPr>
          </a:p>
        </p:txBody>
      </p:sp>
      <p:sp>
        <p:nvSpPr>
          <p:cNvPr id="3" name="Content Placeholder 2"/>
          <p:cNvSpPr>
            <a:spLocks noGrp="1"/>
          </p:cNvSpPr>
          <p:nvPr>
            <p:ph idx="1"/>
          </p:nvPr>
        </p:nvSpPr>
        <p:spPr/>
        <p:txBody>
          <a:bodyPr/>
          <a:lstStyle/>
          <a:p>
            <a:r>
              <a:rPr lang="sl-SI" dirty="0" smtClean="0"/>
              <a:t>Manjkajoči objekt v REN in KS</a:t>
            </a:r>
          </a:p>
          <a:p>
            <a:endParaRPr lang="sl-SI" dirty="0"/>
          </a:p>
          <a:p>
            <a:endParaRPr lang="sl-SI" dirty="0"/>
          </a:p>
          <a:p>
            <a:endParaRPr lang="sl-SI"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840" y="2377467"/>
            <a:ext cx="5270045" cy="3600000"/>
          </a:xfrm>
          <a:prstGeom prst="rect">
            <a:avLst/>
          </a:prstGeom>
        </p:spPr>
      </p:pic>
    </p:spTree>
    <p:extLst>
      <p:ext uri="{BB962C8B-B14F-4D97-AF65-F5344CB8AC3E}">
        <p14:creationId xmlns:p14="http://schemas.microsoft.com/office/powerpoint/2010/main" val="420670190"/>
      </p:ext>
    </p:extLst>
  </p:cSld>
  <p:clrMapOvr>
    <a:masterClrMapping/>
  </p:clrMapOvr>
  <mc:AlternateContent xmlns:mc="http://schemas.openxmlformats.org/markup-compatibility/2006" xmlns:p14="http://schemas.microsoft.com/office/powerpoint/2010/main">
    <mc:Choice Requires="p14">
      <p:transition spd="slow" p14:dur="2000" advTm="80723"/>
    </mc:Choice>
    <mc:Fallback xmlns="">
      <p:transition spd="slow" advTm="80723"/>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a:t/>
            </a:r>
            <a:br>
              <a:rPr lang="sl-SI" dirty="0"/>
            </a:br>
            <a:r>
              <a:rPr lang="sl-SI" sz="2800" dirty="0">
                <a:solidFill>
                  <a:schemeClr val="bg1">
                    <a:lumMod val="50000"/>
                  </a:schemeClr>
                </a:solidFill>
              </a:rPr>
              <a:t>DRŽAVNI PODATKI</a:t>
            </a:r>
            <a:endParaRPr lang="sl-SI" sz="3200" dirty="0">
              <a:solidFill>
                <a:schemeClr val="bg1">
                  <a:lumMod val="50000"/>
                </a:schemeClr>
              </a:solidFill>
            </a:endParaRPr>
          </a:p>
        </p:txBody>
      </p:sp>
      <p:sp>
        <p:nvSpPr>
          <p:cNvPr id="3" name="Content Placeholder 2"/>
          <p:cNvSpPr>
            <a:spLocks noGrp="1"/>
          </p:cNvSpPr>
          <p:nvPr>
            <p:ph idx="1"/>
          </p:nvPr>
        </p:nvSpPr>
        <p:spPr/>
        <p:txBody>
          <a:bodyPr/>
          <a:lstStyle/>
          <a:p>
            <a:r>
              <a:rPr lang="sl-SI" dirty="0"/>
              <a:t>Napake v REN podatkih </a:t>
            </a:r>
            <a:r>
              <a:rPr lang="sl-SI" dirty="0" smtClean="0"/>
              <a:t>(napačna dejanska raba dela stavbe)</a:t>
            </a:r>
            <a:endParaRPr lang="sl-SI" dirty="0"/>
          </a:p>
          <a:p>
            <a:endParaRPr lang="sl-SI"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75" r="875" b="1204"/>
          <a:stretch/>
        </p:blipFill>
        <p:spPr>
          <a:xfrm>
            <a:off x="516367" y="2377464"/>
            <a:ext cx="4773498" cy="3600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6457" y="3080089"/>
            <a:ext cx="3124471" cy="2194750"/>
          </a:xfrm>
          <a:prstGeom prst="rect">
            <a:avLst/>
          </a:prstGeom>
        </p:spPr>
      </p:pic>
      <p:sp>
        <p:nvSpPr>
          <p:cNvPr id="8" name="Oval 7"/>
          <p:cNvSpPr/>
          <p:nvPr/>
        </p:nvSpPr>
        <p:spPr>
          <a:xfrm>
            <a:off x="2721684" y="4077147"/>
            <a:ext cx="623944" cy="6562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327047584"/>
      </p:ext>
    </p:extLst>
  </p:cSld>
  <p:clrMapOvr>
    <a:masterClrMapping/>
  </p:clrMapOvr>
  <mc:AlternateContent xmlns:mc="http://schemas.openxmlformats.org/markup-compatibility/2006" xmlns:p14="http://schemas.microsoft.com/office/powerpoint/2010/main">
    <mc:Choice Requires="p14">
      <p:transition spd="slow" p14:dur="2000" advTm="96336"/>
    </mc:Choice>
    <mc:Fallback xmlns="">
      <p:transition spd="slow" advTm="96336"/>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Izkušnje in opozorila</a:t>
            </a:r>
            <a:br>
              <a:rPr lang="sl-SI" sz="4400" dirty="0"/>
            </a:br>
            <a:r>
              <a:rPr lang="sl-SI" sz="2800" dirty="0">
                <a:solidFill>
                  <a:schemeClr val="bg1">
                    <a:lumMod val="50000"/>
                  </a:schemeClr>
                </a:solidFill>
              </a:rPr>
              <a:t>DRŽAVNI PODATKI</a:t>
            </a:r>
            <a:endParaRPr lang="sl-SI" sz="4400" dirty="0"/>
          </a:p>
        </p:txBody>
      </p:sp>
      <p:sp>
        <p:nvSpPr>
          <p:cNvPr id="4" name="Content Placeholder 3"/>
          <p:cNvSpPr txBox="1">
            <a:spLocks noGrp="1"/>
          </p:cNvSpPr>
          <p:nvPr>
            <p:ph idx="1"/>
          </p:nvPr>
        </p:nvSpPr>
        <p:spPr>
          <a:xfrm>
            <a:off x="5622566" y="2984739"/>
            <a:ext cx="2744194" cy="1960024"/>
          </a:xfrm>
          <a:prstGeom prst="rect">
            <a:avLst/>
          </a:prstGeom>
          <a:noFill/>
        </p:spPr>
        <p:txBody>
          <a:bodyPr wrap="square" rtlCol="0">
            <a:spAutoFit/>
          </a:bodyPr>
          <a:lstStyle/>
          <a:p>
            <a:r>
              <a:rPr lang="sl-SI" sz="1600" dirty="0"/>
              <a:t>NTP: 81,50 m</a:t>
            </a:r>
            <a:r>
              <a:rPr lang="sl-SI" sz="1600" baseline="30000" dirty="0"/>
              <a:t>2</a:t>
            </a:r>
            <a:endParaRPr lang="sl-SI" sz="1600" dirty="0"/>
          </a:p>
          <a:p>
            <a:r>
              <a:rPr lang="sl-SI" sz="1600" dirty="0"/>
              <a:t>Površina odprtih prostorov: 141,0 m</a:t>
            </a:r>
            <a:r>
              <a:rPr lang="sl-SI" sz="1600" baseline="30000" dirty="0"/>
              <a:t>2</a:t>
            </a:r>
          </a:p>
          <a:p>
            <a:endParaRPr lang="sl-SI" sz="300" dirty="0"/>
          </a:p>
          <a:p>
            <a:r>
              <a:rPr lang="sl-SI" sz="1600" dirty="0">
                <a:solidFill>
                  <a:srgbClr val="FF0000"/>
                </a:solidFill>
              </a:rPr>
              <a:t>NUSZ površina</a:t>
            </a:r>
          </a:p>
          <a:p>
            <a:r>
              <a:rPr lang="sl-SI" sz="1600" dirty="0">
                <a:solidFill>
                  <a:srgbClr val="FF0000"/>
                </a:solidFill>
              </a:rPr>
              <a:t>81,50 m</a:t>
            </a:r>
            <a:r>
              <a:rPr lang="sl-SI" sz="1600" baseline="30000" dirty="0">
                <a:solidFill>
                  <a:srgbClr val="FF0000"/>
                </a:solidFill>
              </a:rPr>
              <a:t>2</a:t>
            </a:r>
            <a:r>
              <a:rPr lang="sl-SI" sz="1600" dirty="0">
                <a:solidFill>
                  <a:srgbClr val="FF0000"/>
                </a:solidFill>
              </a:rPr>
              <a:t>-141,0 m</a:t>
            </a:r>
            <a:r>
              <a:rPr lang="sl-SI" sz="1600" baseline="30000" dirty="0">
                <a:solidFill>
                  <a:srgbClr val="FF0000"/>
                </a:solidFill>
              </a:rPr>
              <a:t>2</a:t>
            </a:r>
            <a:r>
              <a:rPr lang="sl-SI" sz="1600" dirty="0">
                <a:solidFill>
                  <a:srgbClr val="FF0000"/>
                </a:solidFill>
              </a:rPr>
              <a:t> = </a:t>
            </a:r>
            <a:r>
              <a:rPr lang="sl-SI" sz="1600" b="1" dirty="0">
                <a:solidFill>
                  <a:srgbClr val="FF0000"/>
                </a:solidFill>
              </a:rPr>
              <a:t>- 59,5 m</a:t>
            </a:r>
            <a:r>
              <a:rPr lang="sl-SI" sz="1600" b="1" baseline="30000" dirty="0">
                <a:solidFill>
                  <a:srgbClr val="FF0000"/>
                </a:solidFill>
              </a:rPr>
              <a:t>2</a:t>
            </a:r>
            <a:endParaRPr lang="sl-SI" sz="16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246" y="2286000"/>
            <a:ext cx="4240668" cy="3583094"/>
          </a:xfrm>
          <a:prstGeom prst="rect">
            <a:avLst/>
          </a:prstGeom>
        </p:spPr>
      </p:pic>
      <p:sp>
        <p:nvSpPr>
          <p:cNvPr id="6" name="Rectangle 5"/>
          <p:cNvSpPr/>
          <p:nvPr/>
        </p:nvSpPr>
        <p:spPr>
          <a:xfrm>
            <a:off x="1020198" y="5046953"/>
            <a:ext cx="4212771" cy="1197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n>
                <a:solidFill>
                  <a:srgbClr val="FF0000"/>
                </a:solidFill>
              </a:ln>
              <a:noFill/>
            </a:endParaRPr>
          </a:p>
        </p:txBody>
      </p:sp>
      <p:sp>
        <p:nvSpPr>
          <p:cNvPr id="7" name="Rectangle 6"/>
          <p:cNvSpPr/>
          <p:nvPr/>
        </p:nvSpPr>
        <p:spPr>
          <a:xfrm>
            <a:off x="3233061" y="3298371"/>
            <a:ext cx="881743" cy="4136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Content Placeholder 2"/>
          <p:cNvSpPr txBox="1">
            <a:spLocks/>
          </p:cNvSpPr>
          <p:nvPr/>
        </p:nvSpPr>
        <p:spPr>
          <a:xfrm>
            <a:off x="822963" y="1845734"/>
            <a:ext cx="754380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l-SI" dirty="0"/>
              <a:t>Napake v REN podatkih (dodatni prostori)</a:t>
            </a:r>
          </a:p>
          <a:p>
            <a:endParaRPr lang="sl-SI" dirty="0"/>
          </a:p>
        </p:txBody>
      </p:sp>
    </p:spTree>
    <p:extLst>
      <p:ext uri="{BB962C8B-B14F-4D97-AF65-F5344CB8AC3E}">
        <p14:creationId xmlns:p14="http://schemas.microsoft.com/office/powerpoint/2010/main" val="1214830472"/>
      </p:ext>
    </p:extLst>
  </p:cSld>
  <p:clrMapOvr>
    <a:masterClrMapping/>
  </p:clrMapOvr>
  <mc:AlternateContent xmlns:mc="http://schemas.openxmlformats.org/markup-compatibility/2006" xmlns:p14="http://schemas.microsoft.com/office/powerpoint/2010/main">
    <mc:Choice Requires="p14">
      <p:transition spd="slow" p14:dur="2000" advTm="98066"/>
    </mc:Choice>
    <mc:Fallback xmlns="">
      <p:transition spd="slow" advTm="9806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8064" y="3587793"/>
            <a:ext cx="3973589" cy="2483493"/>
          </a:xfrm>
          <a:prstGeom prst="rect">
            <a:avLst/>
          </a:prstGeom>
        </p:spPr>
      </p:pic>
      <p:sp>
        <p:nvSpPr>
          <p:cNvPr id="2" name="Title 1"/>
          <p:cNvSpPr>
            <a:spLocks noGrp="1"/>
          </p:cNvSpPr>
          <p:nvPr>
            <p:ph type="title"/>
          </p:nvPr>
        </p:nvSpPr>
        <p:spPr/>
        <p:txBody>
          <a:bodyPr/>
          <a:lstStyle/>
          <a:p>
            <a:pPr algn="ctr"/>
            <a:r>
              <a:rPr lang="sl-SI" sz="4400" dirty="0"/>
              <a:t>Uvod</a:t>
            </a:r>
            <a:endParaRPr lang="sl-SI" dirty="0"/>
          </a:p>
        </p:txBody>
      </p:sp>
      <p:sp>
        <p:nvSpPr>
          <p:cNvPr id="3" name="Content Placeholder 2"/>
          <p:cNvSpPr>
            <a:spLocks noGrp="1"/>
          </p:cNvSpPr>
          <p:nvPr>
            <p:ph idx="1"/>
          </p:nvPr>
        </p:nvSpPr>
        <p:spPr/>
        <p:txBody>
          <a:bodyPr/>
          <a:lstStyle/>
          <a:p>
            <a:r>
              <a:rPr lang="sl-SI" dirty="0" smtClean="0"/>
              <a:t>Podjetje </a:t>
            </a:r>
            <a:r>
              <a:rPr lang="sl-SI" dirty="0" err="1" smtClean="0"/>
              <a:t>Realis</a:t>
            </a:r>
            <a:r>
              <a:rPr lang="sl-SI" dirty="0"/>
              <a:t> </a:t>
            </a:r>
            <a:r>
              <a:rPr lang="sl-SI" dirty="0" err="1" smtClean="0"/>
              <a:t>d.o.o</a:t>
            </a:r>
            <a:r>
              <a:rPr lang="sl-SI" dirty="0" smtClean="0"/>
              <a:t>. na trgu prisotno že več kot 17 let</a:t>
            </a:r>
          </a:p>
          <a:p>
            <a:r>
              <a:rPr lang="sl-SI" dirty="0"/>
              <a:t>Programske rešitve in storitve za občinske </a:t>
            </a:r>
            <a:r>
              <a:rPr lang="sl-SI" dirty="0" smtClean="0"/>
              <a:t>uprave</a:t>
            </a:r>
          </a:p>
          <a:p>
            <a:r>
              <a:rPr lang="sl-SI" dirty="0" smtClean="0"/>
              <a:t>V </a:t>
            </a:r>
            <a:r>
              <a:rPr lang="sl-SI" dirty="0"/>
              <a:t>PISO družini že </a:t>
            </a:r>
            <a:r>
              <a:rPr lang="sl-SI" b="1" dirty="0"/>
              <a:t>140 </a:t>
            </a:r>
            <a:r>
              <a:rPr lang="sl-SI" b="1" dirty="0" smtClean="0"/>
              <a:t>občin</a:t>
            </a:r>
            <a:endParaRPr lang="sl-SI" dirty="0"/>
          </a:p>
          <a:p>
            <a:r>
              <a:rPr lang="sl-SI" dirty="0" smtClean="0"/>
              <a:t>Več </a:t>
            </a:r>
            <a:r>
              <a:rPr lang="sl-SI" dirty="0"/>
              <a:t>strokovnjakov na področju urejanja </a:t>
            </a:r>
            <a:r>
              <a:rPr lang="sl-SI" dirty="0" smtClean="0"/>
              <a:t>občinskih evidenc NUSZ</a:t>
            </a:r>
            <a:endParaRPr lang="sl-SI" sz="1350" dirty="0"/>
          </a:p>
        </p:txBody>
      </p:sp>
    </p:spTree>
    <p:extLst>
      <p:ext uri="{BB962C8B-B14F-4D97-AF65-F5344CB8AC3E}">
        <p14:creationId xmlns:p14="http://schemas.microsoft.com/office/powerpoint/2010/main" val="2469156496"/>
      </p:ext>
    </p:extLst>
  </p:cSld>
  <p:clrMapOvr>
    <a:masterClrMapping/>
  </p:clrMapOvr>
  <mc:AlternateContent xmlns:mc="http://schemas.openxmlformats.org/markup-compatibility/2006" xmlns:p14="http://schemas.microsoft.com/office/powerpoint/2010/main">
    <mc:Choice Requires="p14">
      <p:transition spd="slow" p14:dur="2000" advTm="44053"/>
    </mc:Choice>
    <mc:Fallback xmlns="">
      <p:transition spd="slow" advTm="44053"/>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Izkušnje in opozorila</a:t>
            </a:r>
            <a:r>
              <a:rPr lang="sl-SI" dirty="0"/>
              <a:t/>
            </a:r>
            <a:br>
              <a:rPr lang="sl-SI" dirty="0"/>
            </a:br>
            <a:r>
              <a:rPr lang="sl-SI" sz="2800" dirty="0">
                <a:solidFill>
                  <a:schemeClr val="bg1">
                    <a:lumMod val="50000"/>
                  </a:schemeClr>
                </a:solidFill>
              </a:rPr>
              <a:t>DRŽAVNI PODATKI</a:t>
            </a:r>
            <a:endParaRPr lang="sl-SI" sz="5400" dirty="0">
              <a:solidFill>
                <a:schemeClr val="bg1">
                  <a:lumMod val="50000"/>
                </a:schemeClr>
              </a:solidFill>
            </a:endParaRPr>
          </a:p>
        </p:txBody>
      </p:sp>
      <p:sp>
        <p:nvSpPr>
          <p:cNvPr id="3" name="Content Placeholder 2"/>
          <p:cNvSpPr>
            <a:spLocks noGrp="1"/>
          </p:cNvSpPr>
          <p:nvPr>
            <p:ph idx="1"/>
          </p:nvPr>
        </p:nvSpPr>
        <p:spPr/>
        <p:txBody>
          <a:bodyPr/>
          <a:lstStyle/>
          <a:p>
            <a:r>
              <a:rPr lang="sl-SI" dirty="0"/>
              <a:t>Napake v REN podatkih </a:t>
            </a:r>
            <a:r>
              <a:rPr lang="sl-SI" dirty="0" smtClean="0"/>
              <a:t>(lastniki </a:t>
            </a:r>
            <a:r>
              <a:rPr lang="sl-SI" dirty="0"/>
              <a:t>z deleži)</a:t>
            </a:r>
          </a:p>
          <a:p>
            <a:endParaRPr lang="sl-SI" dirty="0"/>
          </a:p>
        </p:txBody>
      </p:sp>
      <p:sp>
        <p:nvSpPr>
          <p:cNvPr id="5" name="Rectangle 4"/>
          <p:cNvSpPr/>
          <p:nvPr/>
        </p:nvSpPr>
        <p:spPr>
          <a:xfrm>
            <a:off x="6108405" y="3313376"/>
            <a:ext cx="470490" cy="3349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p>
        </p:txBody>
      </p:sp>
      <p:grpSp>
        <p:nvGrpSpPr>
          <p:cNvPr id="9" name="Group 8"/>
          <p:cNvGrpSpPr/>
          <p:nvPr/>
        </p:nvGrpSpPr>
        <p:grpSpPr>
          <a:xfrm>
            <a:off x="348008" y="2349799"/>
            <a:ext cx="4293107" cy="3298727"/>
            <a:chOff x="464005" y="2273563"/>
            <a:chExt cx="5524500" cy="41148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05" y="2273563"/>
              <a:ext cx="5524500" cy="4114800"/>
            </a:xfrm>
            <a:prstGeom prst="rect">
              <a:avLst/>
            </a:prstGeom>
          </p:spPr>
        </p:pic>
        <p:sp>
          <p:nvSpPr>
            <p:cNvPr id="8" name="Rectangle 7"/>
            <p:cNvSpPr/>
            <p:nvPr/>
          </p:nvSpPr>
          <p:spPr>
            <a:xfrm>
              <a:off x="5316279" y="3157870"/>
              <a:ext cx="531628" cy="4359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p>
          </p:txBody>
        </p:sp>
      </p:grpSp>
      <p:grpSp>
        <p:nvGrpSpPr>
          <p:cNvPr id="14" name="Group 13"/>
          <p:cNvGrpSpPr/>
          <p:nvPr/>
        </p:nvGrpSpPr>
        <p:grpSpPr>
          <a:xfrm>
            <a:off x="4641111" y="2456108"/>
            <a:ext cx="4200604" cy="3192414"/>
            <a:chOff x="6109007" y="2252297"/>
            <a:chExt cx="5269964" cy="41148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007" y="2252297"/>
              <a:ext cx="5269964" cy="4114800"/>
            </a:xfrm>
            <a:prstGeom prst="rect">
              <a:avLst/>
            </a:prstGeom>
          </p:spPr>
        </p:pic>
        <p:sp>
          <p:nvSpPr>
            <p:cNvPr id="10" name="Rectangle 9"/>
            <p:cNvSpPr/>
            <p:nvPr/>
          </p:nvSpPr>
          <p:spPr>
            <a:xfrm>
              <a:off x="6188149" y="2711302"/>
              <a:ext cx="1477925" cy="1594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p>
          </p:txBody>
        </p:sp>
        <p:sp>
          <p:nvSpPr>
            <p:cNvPr id="13" name="Rectangle 12"/>
            <p:cNvSpPr/>
            <p:nvPr/>
          </p:nvSpPr>
          <p:spPr>
            <a:xfrm>
              <a:off x="6188148" y="5319823"/>
              <a:ext cx="1477925" cy="1594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p>
          </p:txBody>
        </p:sp>
      </p:grpSp>
    </p:spTree>
    <p:extLst>
      <p:ext uri="{BB962C8B-B14F-4D97-AF65-F5344CB8AC3E}">
        <p14:creationId xmlns:p14="http://schemas.microsoft.com/office/powerpoint/2010/main" val="3897919126"/>
      </p:ext>
    </p:extLst>
  </p:cSld>
  <p:clrMapOvr>
    <a:masterClrMapping/>
  </p:clrMapOvr>
  <mc:AlternateContent xmlns:mc="http://schemas.openxmlformats.org/markup-compatibility/2006" xmlns:p14="http://schemas.microsoft.com/office/powerpoint/2010/main">
    <mc:Choice Requires="p14">
      <p:transition spd="slow" p14:dur="2000" advTm="60814"/>
    </mc:Choice>
    <mc:Fallback xmlns="">
      <p:transition spd="slow" advTm="60814"/>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a:t/>
            </a:r>
            <a:br>
              <a:rPr lang="sl-SI" dirty="0"/>
            </a:br>
            <a:r>
              <a:rPr lang="sl-SI" sz="2800" dirty="0">
                <a:solidFill>
                  <a:schemeClr val="bg1">
                    <a:lumMod val="50000"/>
                  </a:schemeClr>
                </a:solidFill>
              </a:rPr>
              <a:t>IZKUŠNJE DRUGIH OBČIN</a:t>
            </a:r>
            <a:endParaRPr lang="sl-SI" sz="4400" dirty="0"/>
          </a:p>
        </p:txBody>
      </p:sp>
      <p:sp>
        <p:nvSpPr>
          <p:cNvPr id="3" name="Content Placeholder 2"/>
          <p:cNvSpPr>
            <a:spLocks noGrp="1"/>
          </p:cNvSpPr>
          <p:nvPr>
            <p:ph idx="1"/>
          </p:nvPr>
        </p:nvSpPr>
        <p:spPr/>
        <p:txBody>
          <a:bodyPr/>
          <a:lstStyle/>
          <a:p>
            <a:pPr marL="0">
              <a:buClr>
                <a:srgbClr val="2581C0"/>
              </a:buClr>
              <a:buNone/>
            </a:pPr>
            <a:r>
              <a:rPr lang="sl-SI" sz="2200" dirty="0"/>
              <a:t>Različni mnenji MOP glede odmere zazidanih stavbnih zemljišč brez dostopa na javni vodovodni sistem:</a:t>
            </a:r>
          </a:p>
          <a:p>
            <a:pPr lvl="2">
              <a:buClr>
                <a:srgbClr val="2581C0"/>
              </a:buClr>
            </a:pPr>
            <a:r>
              <a:rPr lang="sl-SI" sz="1800" dirty="0"/>
              <a:t>1. mnenje pravi, da na podlagi ZGO-1 (218. člen), ki opredeljuje zazidana in nezazidana stavbna zemljišča, za katera se lahko odmerja NUSZ, </a:t>
            </a:r>
            <a:r>
              <a:rPr lang="sl-SI" sz="1800" b="1" dirty="0"/>
              <a:t>je možno obračunati NUSZ objektu</a:t>
            </a:r>
            <a:r>
              <a:rPr lang="sl-SI" sz="1800" dirty="0"/>
              <a:t>, ki ni priključen na javni vodovodni sistem</a:t>
            </a:r>
          </a:p>
          <a:p>
            <a:pPr lvl="2">
              <a:buClr>
                <a:srgbClr val="2581C0"/>
              </a:buClr>
            </a:pPr>
            <a:r>
              <a:rPr lang="sl-SI" sz="1800" dirty="0"/>
              <a:t>2. mnenje pa pravi, da objektom, ki se nahajajo zunaj zemljišč mestnega značaja, niso urejeni s PIN in niso opremljeni z vodovodnim in električnim omrežjem</a:t>
            </a:r>
            <a:r>
              <a:rPr lang="sl-SI" sz="1800" b="1" dirty="0"/>
              <a:t>, ni možno obračunati NUSZ-ja </a:t>
            </a:r>
            <a:r>
              <a:rPr lang="sl-SI" sz="1800" dirty="0"/>
              <a:t>(US RS št. U-l-202/04-11 z dne 13.4.2006)</a:t>
            </a:r>
            <a:endParaRPr lang="sl-SI" dirty="0"/>
          </a:p>
          <a:p>
            <a:pPr marL="201168" lvl="1" indent="0">
              <a:buClr>
                <a:srgbClr val="2581C0"/>
              </a:buClr>
              <a:buNone/>
            </a:pPr>
            <a:endParaRPr lang="sl-SI" dirty="0" smtClean="0"/>
          </a:p>
          <a:p>
            <a:pPr marL="0">
              <a:buClr>
                <a:srgbClr val="2581C0"/>
              </a:buClr>
              <a:buNone/>
            </a:pPr>
            <a:r>
              <a:rPr lang="sl-SI" dirty="0" smtClean="0"/>
              <a:t>Zavajajoče </a:t>
            </a:r>
            <a:r>
              <a:rPr lang="sl-SI" dirty="0"/>
              <a:t>informacije zavezancem s strani </a:t>
            </a:r>
            <a:r>
              <a:rPr lang="sl-SI" dirty="0" smtClean="0"/>
              <a:t>GURS-a</a:t>
            </a:r>
            <a:endParaRPr lang="sl-SI" dirty="0"/>
          </a:p>
        </p:txBody>
      </p:sp>
    </p:spTree>
    <p:extLst>
      <p:ext uri="{BB962C8B-B14F-4D97-AF65-F5344CB8AC3E}">
        <p14:creationId xmlns:p14="http://schemas.microsoft.com/office/powerpoint/2010/main" val="3011498910"/>
      </p:ext>
    </p:extLst>
  </p:cSld>
  <p:clrMapOvr>
    <a:masterClrMapping/>
  </p:clrMapOvr>
  <mc:AlternateContent xmlns:mc="http://schemas.openxmlformats.org/markup-compatibility/2006" xmlns:p14="http://schemas.microsoft.com/office/powerpoint/2010/main">
    <mc:Choice Requires="p14">
      <p:transition spd="slow" p14:dur="2000" advTm="209914"/>
    </mc:Choice>
    <mc:Fallback xmlns="">
      <p:transition spd="slow" advTm="209914"/>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a:t/>
            </a:r>
            <a:br>
              <a:rPr lang="sl-SI" dirty="0"/>
            </a:br>
            <a:r>
              <a:rPr lang="sl-SI" sz="2800" dirty="0">
                <a:solidFill>
                  <a:schemeClr val="bg1">
                    <a:lumMod val="50000"/>
                  </a:schemeClr>
                </a:solidFill>
              </a:rPr>
              <a:t>POSODOBITEV</a:t>
            </a:r>
            <a:endParaRPr lang="sl-SI" sz="3200" dirty="0">
              <a:solidFill>
                <a:schemeClr val="bg1">
                  <a:lumMod val="50000"/>
                </a:schemeClr>
              </a:solidFill>
            </a:endParaRPr>
          </a:p>
        </p:txBody>
      </p:sp>
      <p:sp>
        <p:nvSpPr>
          <p:cNvPr id="3" name="Content Placeholder 2"/>
          <p:cNvSpPr>
            <a:spLocks noGrp="1"/>
          </p:cNvSpPr>
          <p:nvPr>
            <p:ph idx="1"/>
          </p:nvPr>
        </p:nvSpPr>
        <p:spPr/>
        <p:txBody>
          <a:bodyPr/>
          <a:lstStyle/>
          <a:p>
            <a:r>
              <a:rPr lang="sl-SI" dirty="0" smtClean="0"/>
              <a:t>„</a:t>
            </a:r>
            <a:r>
              <a:rPr lang="sl-SI" dirty="0" err="1" smtClean="0"/>
              <a:t>Prešifrant</a:t>
            </a:r>
            <a:r>
              <a:rPr lang="sl-SI" dirty="0" smtClean="0"/>
              <a:t>“ </a:t>
            </a:r>
            <a:r>
              <a:rPr lang="sl-SI" dirty="0"/>
              <a:t>iz dejanske rabe </a:t>
            </a:r>
            <a:r>
              <a:rPr lang="sl-SI" dirty="0" smtClean="0"/>
              <a:t>dela stavbe </a:t>
            </a:r>
            <a:r>
              <a:rPr lang="sl-SI" dirty="0"/>
              <a:t>v </a:t>
            </a:r>
            <a:r>
              <a:rPr lang="sl-SI" dirty="0" smtClean="0"/>
              <a:t>namensko rabo po odloku.</a:t>
            </a:r>
            <a:endParaRPr lang="sl-SI" dirty="0"/>
          </a:p>
        </p:txBody>
      </p:sp>
      <p:sp>
        <p:nvSpPr>
          <p:cNvPr id="9" name="TextBox 8"/>
          <p:cNvSpPr txBox="1"/>
          <p:nvPr/>
        </p:nvSpPr>
        <p:spPr>
          <a:xfrm>
            <a:off x="948839" y="2372814"/>
            <a:ext cx="3646025" cy="1200329"/>
          </a:xfrm>
          <a:prstGeom prst="rect">
            <a:avLst/>
          </a:prstGeom>
          <a:noFill/>
          <a:ln>
            <a:noFill/>
          </a:ln>
        </p:spPr>
        <p:txBody>
          <a:bodyPr wrap="square" rtlCol="0">
            <a:spAutoFit/>
          </a:bodyPr>
          <a:lstStyle/>
          <a:p>
            <a:r>
              <a:rPr lang="sl-SI" b="1" dirty="0"/>
              <a:t>1110001</a:t>
            </a:r>
            <a:r>
              <a:rPr lang="sl-SI" dirty="0"/>
              <a:t> stanovanje v samostoječi stavbi z enim stanovanjem</a:t>
            </a:r>
          </a:p>
          <a:p>
            <a:r>
              <a:rPr lang="sl-SI" b="1" dirty="0"/>
              <a:t>1110002</a:t>
            </a:r>
            <a:r>
              <a:rPr lang="sl-SI" dirty="0"/>
              <a:t> stanovanje, ki se nahaja v krajni vrstni hiši</a:t>
            </a:r>
          </a:p>
        </p:txBody>
      </p:sp>
      <p:sp>
        <p:nvSpPr>
          <p:cNvPr id="11" name="TextBox 10"/>
          <p:cNvSpPr txBox="1"/>
          <p:nvPr/>
        </p:nvSpPr>
        <p:spPr>
          <a:xfrm>
            <a:off x="948838" y="3934237"/>
            <a:ext cx="3646025" cy="646331"/>
          </a:xfrm>
          <a:prstGeom prst="rect">
            <a:avLst/>
          </a:prstGeom>
          <a:noFill/>
          <a:ln>
            <a:noFill/>
          </a:ln>
        </p:spPr>
        <p:txBody>
          <a:bodyPr wrap="square" rtlCol="0">
            <a:spAutoFit/>
          </a:bodyPr>
          <a:lstStyle/>
          <a:p>
            <a:r>
              <a:rPr lang="sl-SI" b="1" dirty="0"/>
              <a:t>1220201</a:t>
            </a:r>
            <a:r>
              <a:rPr lang="sl-SI" dirty="0"/>
              <a:t> banka, pošta, zavarovalnica</a:t>
            </a:r>
          </a:p>
          <a:p>
            <a:r>
              <a:rPr lang="sl-SI" b="1" dirty="0"/>
              <a:t>1220301</a:t>
            </a:r>
            <a:r>
              <a:rPr lang="sl-SI" dirty="0"/>
              <a:t> poslovni prostori</a:t>
            </a:r>
          </a:p>
        </p:txBody>
      </p:sp>
      <p:sp>
        <p:nvSpPr>
          <p:cNvPr id="12" name="TextBox 11"/>
          <p:cNvSpPr txBox="1"/>
          <p:nvPr/>
        </p:nvSpPr>
        <p:spPr>
          <a:xfrm>
            <a:off x="948839" y="4941663"/>
            <a:ext cx="3646025" cy="646331"/>
          </a:xfrm>
          <a:prstGeom prst="rect">
            <a:avLst/>
          </a:prstGeom>
          <a:noFill/>
          <a:ln>
            <a:noFill/>
          </a:ln>
        </p:spPr>
        <p:txBody>
          <a:bodyPr wrap="square" rtlCol="0">
            <a:spAutoFit/>
          </a:bodyPr>
          <a:lstStyle/>
          <a:p>
            <a:r>
              <a:rPr lang="sl-SI" b="1" dirty="0"/>
              <a:t>1110000</a:t>
            </a:r>
            <a:r>
              <a:rPr lang="sl-SI" dirty="0"/>
              <a:t> stanovanje, neprimerno za bivanje, v stavbi z enim stanovanjem</a:t>
            </a:r>
          </a:p>
        </p:txBody>
      </p:sp>
      <p:sp>
        <p:nvSpPr>
          <p:cNvPr id="13" name="Equal 12"/>
          <p:cNvSpPr/>
          <p:nvPr/>
        </p:nvSpPr>
        <p:spPr>
          <a:xfrm>
            <a:off x="4594861" y="2746011"/>
            <a:ext cx="775795" cy="453926"/>
          </a:xfrm>
          <a:prstGeom prst="mathEqual">
            <a:avLst/>
          </a:prstGeom>
          <a:solidFill>
            <a:srgbClr val="009E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4" name="Equal 13"/>
          <p:cNvSpPr/>
          <p:nvPr/>
        </p:nvSpPr>
        <p:spPr>
          <a:xfrm>
            <a:off x="4594858" y="4004166"/>
            <a:ext cx="775796" cy="513153"/>
          </a:xfrm>
          <a:prstGeom prst="mathEqual">
            <a:avLst/>
          </a:prstGeom>
          <a:solidFill>
            <a:srgbClr val="009E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5" name="Equal 14"/>
          <p:cNvSpPr/>
          <p:nvPr/>
        </p:nvSpPr>
        <p:spPr>
          <a:xfrm>
            <a:off x="4594861" y="5017688"/>
            <a:ext cx="775797" cy="494272"/>
          </a:xfrm>
          <a:prstGeom prst="mathEqual">
            <a:avLst/>
          </a:prstGeom>
          <a:solidFill>
            <a:srgbClr val="009E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6" name="TextBox 15"/>
          <p:cNvSpPr txBox="1"/>
          <p:nvPr/>
        </p:nvSpPr>
        <p:spPr>
          <a:xfrm>
            <a:off x="5370648" y="2788308"/>
            <a:ext cx="2996112" cy="369332"/>
          </a:xfrm>
          <a:prstGeom prst="rect">
            <a:avLst/>
          </a:prstGeom>
          <a:noFill/>
          <a:ln>
            <a:noFill/>
          </a:ln>
        </p:spPr>
        <p:txBody>
          <a:bodyPr wrap="square" rtlCol="0">
            <a:spAutoFit/>
          </a:bodyPr>
          <a:lstStyle/>
          <a:p>
            <a:r>
              <a:rPr lang="sl-SI" b="1" dirty="0"/>
              <a:t>A</a:t>
            </a:r>
            <a:r>
              <a:rPr lang="sl-SI" dirty="0"/>
              <a:t> stanovanjske površine</a:t>
            </a:r>
          </a:p>
        </p:txBody>
      </p:sp>
      <p:sp>
        <p:nvSpPr>
          <p:cNvPr id="17" name="TextBox 16"/>
          <p:cNvSpPr txBox="1"/>
          <p:nvPr/>
        </p:nvSpPr>
        <p:spPr>
          <a:xfrm>
            <a:off x="5370647" y="3934237"/>
            <a:ext cx="2996112" cy="646331"/>
          </a:xfrm>
          <a:prstGeom prst="rect">
            <a:avLst/>
          </a:prstGeom>
          <a:noFill/>
          <a:ln>
            <a:noFill/>
          </a:ln>
        </p:spPr>
        <p:txBody>
          <a:bodyPr wrap="square" rtlCol="0">
            <a:spAutoFit/>
          </a:bodyPr>
          <a:lstStyle/>
          <a:p>
            <a:r>
              <a:rPr lang="sl-SI" b="1" dirty="0"/>
              <a:t>B2 </a:t>
            </a:r>
            <a:r>
              <a:rPr lang="sl-SI" dirty="0"/>
              <a:t>poslovne, obrtne storitve, trgovina, bančništvo</a:t>
            </a:r>
          </a:p>
        </p:txBody>
      </p:sp>
      <p:sp>
        <p:nvSpPr>
          <p:cNvPr id="18" name="TextBox 17"/>
          <p:cNvSpPr txBox="1"/>
          <p:nvPr/>
        </p:nvSpPr>
        <p:spPr>
          <a:xfrm>
            <a:off x="5370647" y="5080158"/>
            <a:ext cx="2996112" cy="369332"/>
          </a:xfrm>
          <a:prstGeom prst="rect">
            <a:avLst/>
          </a:prstGeom>
          <a:noFill/>
          <a:ln>
            <a:noFill/>
          </a:ln>
        </p:spPr>
        <p:txBody>
          <a:bodyPr wrap="square" rtlCol="0">
            <a:spAutoFit/>
          </a:bodyPr>
          <a:lstStyle/>
          <a:p>
            <a:r>
              <a:rPr lang="sl-SI" dirty="0"/>
              <a:t>SE </a:t>
            </a:r>
            <a:r>
              <a:rPr lang="sl-SI" b="1" dirty="0"/>
              <a:t>NE</a:t>
            </a:r>
            <a:r>
              <a:rPr lang="sl-SI" dirty="0"/>
              <a:t> UPOŠTEVA</a:t>
            </a:r>
          </a:p>
        </p:txBody>
      </p:sp>
    </p:spTree>
    <p:extLst>
      <p:ext uri="{BB962C8B-B14F-4D97-AF65-F5344CB8AC3E}">
        <p14:creationId xmlns:p14="http://schemas.microsoft.com/office/powerpoint/2010/main" val="3791292480"/>
      </p:ext>
    </p:extLst>
  </p:cSld>
  <p:clrMapOvr>
    <a:masterClrMapping/>
  </p:clrMapOvr>
  <mc:AlternateContent xmlns:mc="http://schemas.openxmlformats.org/markup-compatibility/2006" xmlns:p14="http://schemas.microsoft.com/office/powerpoint/2010/main">
    <mc:Choice Requires="p14">
      <p:transition spd="slow" p14:dur="2000" advTm="96108"/>
    </mc:Choice>
    <mc:Fallback xmlns="">
      <p:transition spd="slow" advTm="96108"/>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a:t/>
            </a:r>
            <a:br>
              <a:rPr lang="sl-SI" dirty="0"/>
            </a:br>
            <a:r>
              <a:rPr lang="sl-SI" sz="2800" dirty="0">
                <a:solidFill>
                  <a:schemeClr val="bg1">
                    <a:lumMod val="50000"/>
                  </a:schemeClr>
                </a:solidFill>
              </a:rPr>
              <a:t>POSODOBITEV</a:t>
            </a:r>
            <a:endParaRPr lang="sl-SI" sz="5400" dirty="0">
              <a:solidFill>
                <a:schemeClr val="bg1">
                  <a:lumMod val="50000"/>
                </a:schemeClr>
              </a:solidFill>
            </a:endParaRPr>
          </a:p>
        </p:txBody>
      </p:sp>
      <p:sp>
        <p:nvSpPr>
          <p:cNvPr id="3" name="Content Placeholder 2"/>
          <p:cNvSpPr>
            <a:spLocks noGrp="1"/>
          </p:cNvSpPr>
          <p:nvPr>
            <p:ph idx="1"/>
          </p:nvPr>
        </p:nvSpPr>
        <p:spPr>
          <a:xfrm>
            <a:off x="600078" y="1945762"/>
            <a:ext cx="7943851" cy="3544215"/>
          </a:xfrm>
        </p:spPr>
        <p:txBody>
          <a:bodyPr/>
          <a:lstStyle/>
          <a:p>
            <a:pPr marL="0" indent="0">
              <a:buNone/>
            </a:pPr>
            <a:r>
              <a:rPr lang="sl-SI" dirty="0" smtClean="0"/>
              <a:t>Komunalna oprema in določitev ustreznih točk novim </a:t>
            </a:r>
            <a:r>
              <a:rPr lang="sl-SI" dirty="0" err="1" smtClean="0"/>
              <a:t>odm</a:t>
            </a:r>
            <a:r>
              <a:rPr lang="sl-SI" dirty="0" smtClean="0"/>
              <a:t>. predmetom.</a:t>
            </a:r>
          </a:p>
          <a:p>
            <a:endParaRPr lang="sl-SI" dirty="0"/>
          </a:p>
          <a:p>
            <a:endParaRPr lang="sl-SI"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1" r="1073" b="1539"/>
          <a:stretch/>
        </p:blipFill>
        <p:spPr>
          <a:xfrm>
            <a:off x="2207439" y="2418056"/>
            <a:ext cx="4774849" cy="3600000"/>
          </a:xfrm>
          <a:prstGeom prst="rect">
            <a:avLst/>
          </a:prstGeom>
        </p:spPr>
      </p:pic>
    </p:spTree>
    <p:extLst>
      <p:ext uri="{BB962C8B-B14F-4D97-AF65-F5344CB8AC3E}">
        <p14:creationId xmlns:p14="http://schemas.microsoft.com/office/powerpoint/2010/main" val="3780877899"/>
      </p:ext>
    </p:extLst>
  </p:cSld>
  <p:clrMapOvr>
    <a:masterClrMapping/>
  </p:clrMapOvr>
  <mc:AlternateContent xmlns:mc="http://schemas.openxmlformats.org/markup-compatibility/2006" xmlns:p14="http://schemas.microsoft.com/office/powerpoint/2010/main">
    <mc:Choice Requires="p14">
      <p:transition spd="slow" p14:dur="2000" advTm="82581"/>
    </mc:Choice>
    <mc:Fallback xmlns="">
      <p:transition spd="slow" advTm="8258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Izkušnje in opozorila</a:t>
            </a:r>
            <a:r>
              <a:rPr lang="sl-SI" dirty="0"/>
              <a:t/>
            </a:r>
            <a:br>
              <a:rPr lang="sl-SI" dirty="0"/>
            </a:br>
            <a:r>
              <a:rPr lang="sl-SI" sz="2800" dirty="0">
                <a:solidFill>
                  <a:schemeClr val="bg1">
                    <a:lumMod val="50000"/>
                  </a:schemeClr>
                </a:solidFill>
              </a:rPr>
              <a:t>POSODOBITEV</a:t>
            </a:r>
            <a:endParaRPr lang="sl-SI" sz="5400" dirty="0">
              <a:solidFill>
                <a:schemeClr val="bg1">
                  <a:lumMod val="50000"/>
                </a:schemeClr>
              </a:solidFill>
            </a:endParaRPr>
          </a:p>
        </p:txBody>
      </p:sp>
      <p:sp>
        <p:nvSpPr>
          <p:cNvPr id="3" name="Content Placeholder 2"/>
          <p:cNvSpPr>
            <a:spLocks noGrp="1"/>
          </p:cNvSpPr>
          <p:nvPr>
            <p:ph idx="1"/>
          </p:nvPr>
        </p:nvSpPr>
        <p:spPr/>
        <p:txBody>
          <a:bodyPr/>
          <a:lstStyle/>
          <a:p>
            <a:r>
              <a:rPr lang="sl-SI" dirty="0" smtClean="0"/>
              <a:t>Izjemne ugodnosti v zvezi z ustvarjanjem dobička</a:t>
            </a:r>
          </a:p>
          <a:p>
            <a:r>
              <a:rPr lang="sl-SI" dirty="0" smtClean="0"/>
              <a:t>Izjemne ugodnosti v zvezi z lokacijo</a:t>
            </a:r>
          </a:p>
          <a:p>
            <a:r>
              <a:rPr lang="sl-SI" dirty="0" smtClean="0"/>
              <a:t>Smotrnost </a:t>
            </a:r>
          </a:p>
          <a:p>
            <a:r>
              <a:rPr lang="sl-SI" dirty="0" smtClean="0"/>
              <a:t>Motnje pri uporabi zemljišča oz. stavbe</a:t>
            </a:r>
          </a:p>
          <a:p>
            <a:r>
              <a:rPr lang="sl-SI" dirty="0" smtClean="0"/>
              <a:t>Nezazidana stavbna zemljišča</a:t>
            </a:r>
          </a:p>
          <a:p>
            <a:r>
              <a:rPr lang="sl-SI" dirty="0" smtClean="0"/>
              <a:t>Drugi parametri po občinskem odloku</a:t>
            </a:r>
            <a:endParaRPr lang="sl-SI" dirty="0"/>
          </a:p>
        </p:txBody>
      </p:sp>
    </p:spTree>
    <p:extLst>
      <p:ext uri="{BB962C8B-B14F-4D97-AF65-F5344CB8AC3E}">
        <p14:creationId xmlns:p14="http://schemas.microsoft.com/office/powerpoint/2010/main" val="3010722395"/>
      </p:ext>
    </p:extLst>
  </p:cSld>
  <p:clrMapOvr>
    <a:masterClrMapping/>
  </p:clrMapOvr>
  <mc:AlternateContent xmlns:mc="http://schemas.openxmlformats.org/markup-compatibility/2006" xmlns:p14="http://schemas.microsoft.com/office/powerpoint/2010/main">
    <mc:Choice Requires="p14">
      <p:transition spd="slow" p14:dur="2000" advTm="64807"/>
    </mc:Choice>
    <mc:Fallback xmlns="">
      <p:transition spd="slow" advTm="64807"/>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Zaključek</a:t>
            </a:r>
            <a:endParaRPr lang="sl-SI" dirty="0"/>
          </a:p>
        </p:txBody>
      </p:sp>
      <p:sp>
        <p:nvSpPr>
          <p:cNvPr id="3" name="Content Placeholder 2"/>
          <p:cNvSpPr>
            <a:spLocks noGrp="1"/>
          </p:cNvSpPr>
          <p:nvPr>
            <p:ph idx="1"/>
          </p:nvPr>
        </p:nvSpPr>
        <p:spPr/>
        <p:txBody>
          <a:bodyPr/>
          <a:lstStyle/>
          <a:p>
            <a:r>
              <a:rPr lang="sl-SI" dirty="0" smtClean="0"/>
              <a:t>Izkušnje so pokazale, da se je </a:t>
            </a:r>
            <a:r>
              <a:rPr lang="sl-SI" b="1" dirty="0" smtClean="0"/>
              <a:t>strošek izvedbe posodobitve povrnil še v istem letu</a:t>
            </a:r>
            <a:r>
              <a:rPr lang="sl-SI" dirty="0" smtClean="0"/>
              <a:t>.</a:t>
            </a:r>
          </a:p>
          <a:p>
            <a:r>
              <a:rPr lang="sl-SI" dirty="0" smtClean="0"/>
              <a:t>Enakovredna obdavčitev zavezancev.</a:t>
            </a:r>
          </a:p>
          <a:p>
            <a:r>
              <a:rPr lang="sl-SI" dirty="0" smtClean="0"/>
              <a:t>Vsakoletno posodabljanje zaradi sprememb v REN-u.</a:t>
            </a:r>
          </a:p>
          <a:p>
            <a:endParaRPr lang="sl-SI" dirty="0" smtClean="0"/>
          </a:p>
          <a:p>
            <a:pPr marL="0" indent="0" algn="ctr">
              <a:buNone/>
            </a:pPr>
            <a:r>
              <a:rPr lang="sl-SI" b="1" dirty="0" smtClean="0">
                <a:solidFill>
                  <a:srgbClr val="FF0000"/>
                </a:solidFill>
              </a:rPr>
              <a:t>  Dodatna ura za vse prisotne PISO občine, ki jo lahko unovčite pri naročilu ANALIZE NUSZ-REN!</a:t>
            </a:r>
            <a:endParaRPr lang="sl-SI" b="1" dirty="0">
              <a:solidFill>
                <a:srgbClr val="FF0000"/>
              </a:solidFill>
            </a:endParaRPr>
          </a:p>
        </p:txBody>
      </p:sp>
    </p:spTree>
    <p:extLst>
      <p:ext uri="{BB962C8B-B14F-4D97-AF65-F5344CB8AC3E}">
        <p14:creationId xmlns:p14="http://schemas.microsoft.com/office/powerpoint/2010/main" val="3471871464"/>
      </p:ext>
    </p:extLst>
  </p:cSld>
  <p:clrMapOvr>
    <a:masterClrMapping/>
  </p:clrMapOvr>
  <mc:AlternateContent xmlns:mc="http://schemas.openxmlformats.org/markup-compatibility/2006" xmlns:p14="http://schemas.microsoft.com/office/powerpoint/2010/main">
    <mc:Choice Requires="p14">
      <p:transition spd="slow" p14:dur="2000" advTm="180035"/>
    </mc:Choice>
    <mc:Fallback xmlns="">
      <p:transition spd="slow" advTm="180035"/>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2960" y="286607"/>
            <a:ext cx="7543800" cy="1450757"/>
          </a:xfrm>
        </p:spPr>
        <p:txBody>
          <a:bodyPr/>
          <a:lstStyle/>
          <a:p>
            <a:pPr algn="ctr"/>
            <a:r>
              <a:rPr lang="sl-SI" sz="4400" dirty="0" smtClean="0"/>
              <a:t>Izkušnje in opozorila</a:t>
            </a:r>
            <a:endParaRPr lang="sl-SI" sz="2700" dirty="0">
              <a:solidFill>
                <a:schemeClr val="bg1">
                  <a:lumMod val="50000"/>
                </a:schemeClr>
              </a:solidFill>
            </a:endParaRPr>
          </a:p>
        </p:txBody>
      </p:sp>
      <p:sp>
        <p:nvSpPr>
          <p:cNvPr id="5" name="Content Placeholder 2"/>
          <p:cNvSpPr>
            <a:spLocks noGrp="1"/>
          </p:cNvSpPr>
          <p:nvPr>
            <p:ph idx="1"/>
          </p:nvPr>
        </p:nvSpPr>
        <p:spPr>
          <a:xfrm>
            <a:off x="865991" y="1824218"/>
            <a:ext cx="7543801" cy="4023360"/>
          </a:xfrm>
          <a:solidFill>
            <a:schemeClr val="bg1"/>
          </a:solidFill>
        </p:spPr>
        <p:txBody>
          <a:bodyPr>
            <a:normAutofit/>
          </a:bodyPr>
          <a:lstStyle/>
          <a:p>
            <a:pPr algn="ctr"/>
            <a:endParaRPr lang="sl-SI" sz="3600" dirty="0" smtClean="0"/>
          </a:p>
          <a:p>
            <a:pPr algn="ctr"/>
            <a:endParaRPr lang="sl-SI" sz="3600" dirty="0"/>
          </a:p>
          <a:p>
            <a:pPr marL="0" indent="0" algn="ctr">
              <a:buNone/>
            </a:pPr>
            <a:r>
              <a:rPr lang="sl-SI" sz="3600" dirty="0" smtClean="0"/>
              <a:t>Vprašanja?</a:t>
            </a:r>
            <a:endParaRPr lang="sl-SI" sz="3600" dirty="0"/>
          </a:p>
        </p:txBody>
      </p:sp>
    </p:spTree>
    <p:extLst>
      <p:ext uri="{BB962C8B-B14F-4D97-AF65-F5344CB8AC3E}">
        <p14:creationId xmlns:p14="http://schemas.microsoft.com/office/powerpoint/2010/main" val="104512876"/>
      </p:ext>
    </p:extLst>
  </p:cSld>
  <p:clrMapOvr>
    <a:masterClrMapping/>
  </p:clrMapOvr>
  <mc:AlternateContent xmlns:mc="http://schemas.openxmlformats.org/markup-compatibility/2006" xmlns:p14="http://schemas.microsoft.com/office/powerpoint/2010/main">
    <mc:Choice Requires="p14">
      <p:transition spd="slow" p14:dur="2000" advTm="607061"/>
    </mc:Choice>
    <mc:Fallback xmlns="">
      <p:transition spd="slow" advTm="60706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Uvod</a:t>
            </a:r>
            <a:endParaRPr lang="sl-SI" dirty="0"/>
          </a:p>
        </p:txBody>
      </p:sp>
      <p:sp>
        <p:nvSpPr>
          <p:cNvPr id="3" name="Content Placeholder 2"/>
          <p:cNvSpPr>
            <a:spLocks noGrp="1"/>
          </p:cNvSpPr>
          <p:nvPr>
            <p:ph idx="1"/>
          </p:nvPr>
        </p:nvSpPr>
        <p:spPr/>
        <p:txBody>
          <a:bodyPr/>
          <a:lstStyle/>
          <a:p>
            <a:pPr marL="0" indent="0">
              <a:buNone/>
            </a:pPr>
            <a:r>
              <a:rPr lang="sl-SI" dirty="0" smtClean="0"/>
              <a:t>Intenzivno NUSZ obdelujemo zadnja 3 leta</a:t>
            </a:r>
            <a:endParaRPr lang="sl-SI" sz="1200" b="1" dirty="0"/>
          </a:p>
          <a:p>
            <a:pPr marL="0" indent="0">
              <a:buNone/>
            </a:pPr>
            <a:r>
              <a:rPr lang="sl-SI" dirty="0" smtClean="0"/>
              <a:t>V letu 2015 kar </a:t>
            </a:r>
            <a:r>
              <a:rPr lang="sl-SI" b="1" dirty="0" smtClean="0">
                <a:solidFill>
                  <a:schemeClr val="tx1"/>
                </a:solidFill>
              </a:rPr>
              <a:t>40 občin</a:t>
            </a:r>
          </a:p>
          <a:p>
            <a:pPr lvl="1">
              <a:buClr>
                <a:srgbClr val="2581C0"/>
              </a:buClr>
            </a:pPr>
            <a:r>
              <a:rPr lang="sl-SI" dirty="0" smtClean="0"/>
              <a:t>Od tega se je za posodobitev NUSZ evidence odločilo </a:t>
            </a:r>
            <a:r>
              <a:rPr lang="sl-SI" dirty="0" smtClean="0">
                <a:solidFill>
                  <a:srgbClr val="FF0000"/>
                </a:solidFill>
              </a:rPr>
              <a:t>22 občin</a:t>
            </a:r>
            <a:endParaRPr lang="sl-SI" dirty="0" smtClean="0">
              <a:solidFill>
                <a:schemeClr val="tx1"/>
              </a:solidFill>
            </a:endParaRPr>
          </a:p>
          <a:p>
            <a:pPr lvl="1">
              <a:buClr>
                <a:srgbClr val="2581C0"/>
              </a:buClr>
            </a:pPr>
            <a:r>
              <a:rPr lang="sl-SI" dirty="0" smtClean="0"/>
              <a:t>Izdelanih več kot </a:t>
            </a:r>
            <a:r>
              <a:rPr lang="sl-SI" dirty="0" smtClean="0">
                <a:solidFill>
                  <a:srgbClr val="FF0000"/>
                </a:solidFill>
              </a:rPr>
              <a:t>50 primerjalnih analiz NUSZ – REN</a:t>
            </a:r>
            <a:endParaRPr lang="sl-SI" dirty="0" smtClean="0">
              <a:solidFill>
                <a:schemeClr val="tx1"/>
              </a:solidFill>
            </a:endParaRPr>
          </a:p>
          <a:p>
            <a:pPr marL="0" indent="0">
              <a:buNone/>
            </a:pPr>
            <a:endParaRPr lang="sl-SI" dirty="0" smtClean="0"/>
          </a:p>
          <a:p>
            <a:pPr marL="0" indent="0">
              <a:buNone/>
            </a:pPr>
            <a:endParaRPr lang="sl-SI" dirty="0" smtClean="0"/>
          </a:p>
        </p:txBody>
      </p:sp>
      <p:graphicFrame>
        <p:nvGraphicFramePr>
          <p:cNvPr id="7" name="Chart 6"/>
          <p:cNvGraphicFramePr/>
          <p:nvPr>
            <p:extLst>
              <p:ext uri="{D42A27DB-BD31-4B8C-83A1-F6EECF244321}">
                <p14:modId xmlns:p14="http://schemas.microsoft.com/office/powerpoint/2010/main" val="3599915204"/>
              </p:ext>
            </p:extLst>
          </p:nvPr>
        </p:nvGraphicFramePr>
        <p:xfrm>
          <a:off x="2051126" y="3237356"/>
          <a:ext cx="4564828" cy="2631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1926762"/>
      </p:ext>
    </p:extLst>
  </p:cSld>
  <p:clrMapOvr>
    <a:masterClrMapping/>
  </p:clrMapOvr>
  <mc:AlternateContent xmlns:mc="http://schemas.openxmlformats.org/markup-compatibility/2006" xmlns:p14="http://schemas.microsoft.com/office/powerpoint/2010/main">
    <mc:Choice Requires="p14">
      <p:transition spd="slow" p14:dur="2000" advTm="106783"/>
    </mc:Choice>
    <mc:Fallback xmlns="">
      <p:transition spd="slow" advTm="10678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Uvod</a:t>
            </a:r>
            <a:endParaRPr lang="sl-SI" dirty="0"/>
          </a:p>
        </p:txBody>
      </p:sp>
      <p:sp>
        <p:nvSpPr>
          <p:cNvPr id="3" name="Content Placeholder 2"/>
          <p:cNvSpPr>
            <a:spLocks noGrp="1"/>
          </p:cNvSpPr>
          <p:nvPr>
            <p:ph idx="1"/>
          </p:nvPr>
        </p:nvSpPr>
        <p:spPr>
          <a:xfrm>
            <a:off x="533092" y="1903740"/>
            <a:ext cx="7833671" cy="3263504"/>
          </a:xfrm>
        </p:spPr>
        <p:txBody>
          <a:bodyPr>
            <a:normAutofit/>
          </a:bodyPr>
          <a:lstStyle/>
          <a:p>
            <a:pPr marL="0" indent="0">
              <a:buNone/>
            </a:pPr>
            <a:r>
              <a:rPr lang="sl-SI" dirty="0" smtClean="0"/>
              <a:t>V letu 2015 veliko novosti in izboljšav: </a:t>
            </a:r>
            <a:r>
              <a:rPr lang="sl-SI" b="1" dirty="0" smtClean="0"/>
              <a:t> </a:t>
            </a:r>
          </a:p>
          <a:p>
            <a:pPr marL="0" indent="0">
              <a:buNone/>
            </a:pPr>
            <a:r>
              <a:rPr lang="sl-SI" b="1" dirty="0" smtClean="0"/>
              <a:t> Različni </a:t>
            </a:r>
            <a:r>
              <a:rPr lang="sl-SI" b="1" dirty="0"/>
              <a:t>paketi</a:t>
            </a:r>
            <a:r>
              <a:rPr lang="sl-SI" dirty="0"/>
              <a:t> </a:t>
            </a:r>
            <a:r>
              <a:rPr lang="sl-SI" b="1" dirty="0" smtClean="0"/>
              <a:t>posodobitev</a:t>
            </a:r>
            <a:endParaRPr lang="sl-SI" dirty="0" smtClean="0"/>
          </a:p>
          <a:p>
            <a:pPr marL="0" indent="0">
              <a:buClr>
                <a:srgbClr val="2581C0"/>
              </a:buClr>
              <a:buNone/>
            </a:pPr>
            <a:r>
              <a:rPr lang="sl-SI" dirty="0" smtClean="0"/>
              <a:t> Izboljšan </a:t>
            </a:r>
            <a:r>
              <a:rPr lang="sl-SI" b="1" dirty="0" smtClean="0"/>
              <a:t>PISO-NUSZ Algoritem</a:t>
            </a:r>
          </a:p>
          <a:p>
            <a:pPr lvl="1">
              <a:buClr>
                <a:srgbClr val="2581C0"/>
              </a:buClr>
            </a:pPr>
            <a:r>
              <a:rPr lang="sl-SI" dirty="0" smtClean="0"/>
              <a:t>Izdelan na </a:t>
            </a:r>
            <a:r>
              <a:rPr lang="sl-SI" dirty="0"/>
              <a:t>podlagi </a:t>
            </a:r>
            <a:r>
              <a:rPr lang="sl-SI" dirty="0" smtClean="0"/>
              <a:t>strokovnega znanja in praktičnih izkušenj</a:t>
            </a:r>
            <a:endParaRPr lang="sl-SI" dirty="0"/>
          </a:p>
          <a:p>
            <a:pPr lvl="1">
              <a:buClr>
                <a:srgbClr val="2581C0"/>
              </a:buClr>
            </a:pPr>
            <a:r>
              <a:rPr lang="sl-SI" dirty="0" smtClean="0"/>
              <a:t>Nastavljivi vhodni parametri, prilagojeno za različne odloke občin</a:t>
            </a:r>
          </a:p>
          <a:p>
            <a:pPr lvl="1">
              <a:buClr>
                <a:srgbClr val="2581C0"/>
              </a:buClr>
            </a:pPr>
            <a:r>
              <a:rPr lang="sl-SI" dirty="0">
                <a:solidFill>
                  <a:srgbClr val="FF0000"/>
                </a:solidFill>
              </a:rPr>
              <a:t>Zelo ugodna cena storitve (ne na račun kakovosti</a:t>
            </a:r>
            <a:r>
              <a:rPr lang="sl-SI" dirty="0" smtClean="0">
                <a:solidFill>
                  <a:srgbClr val="FF0000"/>
                </a:solidFill>
              </a:rPr>
              <a:t>)!</a:t>
            </a:r>
            <a:endParaRPr lang="sl-SI" dirty="0"/>
          </a:p>
          <a:p>
            <a:pPr marL="0" indent="0">
              <a:buClr>
                <a:srgbClr val="2581C0"/>
              </a:buClr>
              <a:buNone/>
            </a:pPr>
            <a:r>
              <a:rPr lang="sl-SI" b="1" dirty="0" smtClean="0"/>
              <a:t> PISO-NUSZ Modul</a:t>
            </a:r>
          </a:p>
          <a:p>
            <a:pPr lvl="1">
              <a:buClr>
                <a:srgbClr val="2581C0"/>
              </a:buClr>
            </a:pPr>
            <a:r>
              <a:rPr lang="sl-SI" dirty="0" smtClean="0"/>
              <a:t>Popolna kontrola nad evidenco (pregled, urejanje)</a:t>
            </a:r>
          </a:p>
        </p:txBody>
      </p:sp>
    </p:spTree>
    <p:extLst>
      <p:ext uri="{BB962C8B-B14F-4D97-AF65-F5344CB8AC3E}">
        <p14:creationId xmlns:p14="http://schemas.microsoft.com/office/powerpoint/2010/main" val="1848023908"/>
      </p:ext>
    </p:extLst>
  </p:cSld>
  <p:clrMapOvr>
    <a:masterClrMapping/>
  </p:clrMapOvr>
  <mc:AlternateContent xmlns:mc="http://schemas.openxmlformats.org/markup-compatibility/2006" xmlns:p14="http://schemas.microsoft.com/office/powerpoint/2010/main">
    <mc:Choice Requires="p14">
      <p:transition spd="slow" p14:dur="2000" advTm="109601"/>
    </mc:Choice>
    <mc:Fallback xmlns="">
      <p:transition spd="slow" advTm="10960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sz="4400" dirty="0"/>
              <a:t>Uvod</a:t>
            </a:r>
            <a:endParaRPr lang="sl-SI"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3047" y="2029147"/>
            <a:ext cx="5363633" cy="4022725"/>
          </a:xfrm>
          <a:prstGeom prst="rect">
            <a:avLst/>
          </a:prstGeom>
        </p:spPr>
      </p:pic>
    </p:spTree>
    <p:extLst>
      <p:ext uri="{BB962C8B-B14F-4D97-AF65-F5344CB8AC3E}">
        <p14:creationId xmlns:p14="http://schemas.microsoft.com/office/powerpoint/2010/main" val="3555186051"/>
      </p:ext>
    </p:extLst>
  </p:cSld>
  <p:clrMapOvr>
    <a:masterClrMapping/>
  </p:clrMapOvr>
  <mc:AlternateContent xmlns:mc="http://schemas.openxmlformats.org/markup-compatibility/2006" xmlns:p14="http://schemas.microsoft.com/office/powerpoint/2010/main">
    <mc:Choice Requires="p14">
      <p:transition spd="slow" p14:dur="2000" advTm="67705"/>
    </mc:Choice>
    <mc:Fallback xmlns="">
      <p:transition spd="slow" advTm="6770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Zakonodaja</a:t>
            </a:r>
            <a:endParaRPr lang="sl-SI" sz="6000" dirty="0"/>
          </a:p>
        </p:txBody>
      </p:sp>
      <p:sp>
        <p:nvSpPr>
          <p:cNvPr id="3" name="Content Placeholder 2"/>
          <p:cNvSpPr>
            <a:spLocks noGrp="1"/>
          </p:cNvSpPr>
          <p:nvPr>
            <p:ph idx="1"/>
          </p:nvPr>
        </p:nvSpPr>
        <p:spPr/>
        <p:txBody>
          <a:bodyPr>
            <a:normAutofit fontScale="92500" lnSpcReduction="20000"/>
          </a:bodyPr>
          <a:lstStyle/>
          <a:p>
            <a:pPr marL="201168" lvl="1" indent="0">
              <a:buClr>
                <a:srgbClr val="2581C0"/>
              </a:buClr>
              <a:buNone/>
            </a:pPr>
            <a:r>
              <a:rPr lang="sl-SI" sz="2200" dirty="0"/>
              <a:t>Razveljavitev nepremičninskega davka na US v letu 2014</a:t>
            </a:r>
          </a:p>
          <a:p>
            <a:pPr lvl="1">
              <a:buClr>
                <a:srgbClr val="2581C0"/>
              </a:buClr>
            </a:pPr>
            <a:endParaRPr lang="sl-SI" sz="1100" dirty="0"/>
          </a:p>
          <a:p>
            <a:pPr marL="201168" lvl="1" indent="0">
              <a:buClr>
                <a:srgbClr val="2581C0"/>
              </a:buClr>
              <a:buNone/>
            </a:pPr>
            <a:r>
              <a:rPr lang="sl-SI" sz="2200" dirty="0"/>
              <a:t>Do drugačne zakonske ureditve ponovno v veljavi predpisi pred uveljavitvijo </a:t>
            </a:r>
            <a:r>
              <a:rPr lang="sl-SI" sz="2200" dirty="0" err="1"/>
              <a:t>ZDavNepr</a:t>
            </a:r>
            <a:r>
              <a:rPr lang="sl-SI" sz="2200" dirty="0"/>
              <a:t>:</a:t>
            </a:r>
          </a:p>
          <a:p>
            <a:pPr lvl="2">
              <a:buClr>
                <a:srgbClr val="2581C0"/>
              </a:buClr>
            </a:pPr>
            <a:r>
              <a:rPr lang="sl-SI" sz="1900" dirty="0"/>
              <a:t>VI. poglavje Zakona o stavbnih zemljiščih sprejetega 1984 (temelj za vzpostavitev NUSZ-ja)</a:t>
            </a:r>
          </a:p>
          <a:p>
            <a:pPr lvl="2">
              <a:buClr>
                <a:srgbClr val="2581C0"/>
              </a:buClr>
            </a:pPr>
            <a:r>
              <a:rPr lang="sl-SI" sz="1900" dirty="0"/>
              <a:t>56. člen Zakona stavbnih zemljiščih sprejetega 1997</a:t>
            </a:r>
          </a:p>
          <a:p>
            <a:pPr lvl="2">
              <a:buClr>
                <a:srgbClr val="2581C0"/>
              </a:buClr>
            </a:pPr>
            <a:r>
              <a:rPr lang="sl-SI" sz="1900" dirty="0"/>
              <a:t>218. člen in njegovi podčleni Zakona o graditvi objektov:</a:t>
            </a:r>
          </a:p>
          <a:p>
            <a:pPr lvl="3">
              <a:buClr>
                <a:srgbClr val="2581C0"/>
              </a:buClr>
            </a:pPr>
            <a:r>
              <a:rPr lang="sl-SI" sz="1900" dirty="0"/>
              <a:t>Treba je izhajati iz uradnih evidenc</a:t>
            </a:r>
          </a:p>
          <a:p>
            <a:pPr lvl="3">
              <a:buClr>
                <a:srgbClr val="2581C0"/>
              </a:buClr>
            </a:pPr>
            <a:r>
              <a:rPr lang="sl-SI" sz="1900" dirty="0"/>
              <a:t>Zazidana zemljišča – katastrski in registrski podatki</a:t>
            </a:r>
          </a:p>
          <a:p>
            <a:pPr lvl="3">
              <a:buClr>
                <a:srgbClr val="2581C0"/>
              </a:buClr>
            </a:pPr>
            <a:r>
              <a:rPr lang="sl-SI" sz="1900" dirty="0"/>
              <a:t>Nezazidana zemljišča – zemljiški kataster</a:t>
            </a:r>
          </a:p>
          <a:p>
            <a:pPr lvl="2">
              <a:buClr>
                <a:srgbClr val="2581C0"/>
              </a:buClr>
            </a:pPr>
            <a:endParaRPr lang="sl-SI" sz="1100" dirty="0"/>
          </a:p>
          <a:p>
            <a:pPr marL="201168" lvl="1" indent="0">
              <a:buClr>
                <a:srgbClr val="2581C0"/>
              </a:buClr>
              <a:buNone/>
            </a:pPr>
            <a:r>
              <a:rPr lang="sl-SI" sz="2200" dirty="0"/>
              <a:t>Dopis MOP in MF občinam konec leta 2014</a:t>
            </a:r>
            <a:endParaRPr lang="sl-SI" sz="2600" dirty="0"/>
          </a:p>
          <a:p>
            <a:pPr lvl="2">
              <a:buClr>
                <a:srgbClr val="2581C0"/>
              </a:buClr>
            </a:pPr>
            <a:r>
              <a:rPr lang="sl-SI" sz="1900" dirty="0"/>
              <a:t>Za namen odmere NUSZ je treba izhajati iz uradnih evidenc (KS, ZK, REN)</a:t>
            </a:r>
          </a:p>
          <a:p>
            <a:pPr lvl="2">
              <a:buClr>
                <a:srgbClr val="2581C0"/>
              </a:buClr>
            </a:pPr>
            <a:r>
              <a:rPr lang="sl-SI" sz="1900" dirty="0"/>
              <a:t>Vodenje nepremičnin z uradnimi identifikatorji iz uradnih evidenc</a:t>
            </a:r>
          </a:p>
          <a:p>
            <a:pPr marL="201168" lvl="1" indent="0">
              <a:buNone/>
            </a:pPr>
            <a:endParaRPr lang="sl-SI" sz="2200" dirty="0"/>
          </a:p>
        </p:txBody>
      </p:sp>
    </p:spTree>
    <p:extLst>
      <p:ext uri="{BB962C8B-B14F-4D97-AF65-F5344CB8AC3E}">
        <p14:creationId xmlns:p14="http://schemas.microsoft.com/office/powerpoint/2010/main" val="1558256214"/>
      </p:ext>
    </p:extLst>
  </p:cSld>
  <p:clrMapOvr>
    <a:masterClrMapping/>
  </p:clrMapOvr>
  <mc:AlternateContent xmlns:mc="http://schemas.openxmlformats.org/markup-compatibility/2006" xmlns:p14="http://schemas.microsoft.com/office/powerpoint/2010/main">
    <mc:Choice Requires="p14">
      <p:transition spd="slow" p14:dur="2000" advTm="166635"/>
    </mc:Choice>
    <mc:Fallback xmlns="">
      <p:transition spd="slow" advTm="16663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4400" dirty="0"/>
              <a:t>Analiza </a:t>
            </a:r>
            <a:r>
              <a:rPr lang="sl-SI" sz="4400" dirty="0" smtClean="0"/>
              <a:t>NUSZ-REN</a:t>
            </a:r>
            <a:br>
              <a:rPr lang="sl-SI" sz="4400" dirty="0" smtClean="0"/>
            </a:br>
            <a:r>
              <a:rPr lang="sl-SI" sz="2800" dirty="0" smtClean="0">
                <a:solidFill>
                  <a:schemeClr val="bg1">
                    <a:lumMod val="50000"/>
                  </a:schemeClr>
                </a:solidFill>
              </a:rPr>
              <a:t>NAMEN</a:t>
            </a:r>
            <a:endParaRPr lang="sl-SI" sz="2400" dirty="0">
              <a:solidFill>
                <a:schemeClr val="bg1">
                  <a:lumMod val="50000"/>
                </a:schemeClr>
              </a:solidFill>
            </a:endParaRPr>
          </a:p>
        </p:txBody>
      </p:sp>
      <p:sp>
        <p:nvSpPr>
          <p:cNvPr id="3" name="Content Placeholder 2"/>
          <p:cNvSpPr>
            <a:spLocks noGrp="1"/>
          </p:cNvSpPr>
          <p:nvPr>
            <p:ph idx="1"/>
          </p:nvPr>
        </p:nvSpPr>
        <p:spPr/>
        <p:txBody>
          <a:bodyPr/>
          <a:lstStyle/>
          <a:p>
            <a:r>
              <a:rPr lang="sl-SI" dirty="0" smtClean="0"/>
              <a:t>Ugotavljanje skladnosti z občinskim odlokom</a:t>
            </a:r>
          </a:p>
          <a:p>
            <a:r>
              <a:rPr lang="sl-SI" dirty="0" smtClean="0"/>
              <a:t>Analiza in podatki odmere na enem mestu</a:t>
            </a:r>
          </a:p>
          <a:p>
            <a:r>
              <a:rPr lang="sl-SI" b="1" dirty="0" smtClean="0">
                <a:solidFill>
                  <a:srgbClr val="FF0000"/>
                </a:solidFill>
              </a:rPr>
              <a:t>OCENA IZPADA PRIHODKA</a:t>
            </a:r>
            <a:endParaRPr lang="sl-SI" b="1" dirty="0">
              <a:solidFill>
                <a:srgbClr val="FF00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420"/>
          <a:stretch/>
        </p:blipFill>
        <p:spPr>
          <a:xfrm>
            <a:off x="2169090" y="3227298"/>
            <a:ext cx="5496998" cy="2750173"/>
          </a:xfrm>
          <a:prstGeom prst="rect">
            <a:avLst/>
          </a:prstGeom>
        </p:spPr>
      </p:pic>
    </p:spTree>
    <p:extLst>
      <p:ext uri="{BB962C8B-B14F-4D97-AF65-F5344CB8AC3E}">
        <p14:creationId xmlns:p14="http://schemas.microsoft.com/office/powerpoint/2010/main" val="2820393497"/>
      </p:ext>
    </p:extLst>
  </p:cSld>
  <p:clrMapOvr>
    <a:masterClrMapping/>
  </p:clrMapOvr>
  <mc:AlternateContent xmlns:mc="http://schemas.openxmlformats.org/markup-compatibility/2006" xmlns:p14="http://schemas.microsoft.com/office/powerpoint/2010/main">
    <mc:Choice Requires="p14">
      <p:transition spd="slow" p14:dur="2000" advTm="117201"/>
    </mc:Choice>
    <mc:Fallback xmlns="">
      <p:transition spd="slow" advTm="117201"/>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8771</TotalTime>
  <Words>4256</Words>
  <Application>Microsoft Office PowerPoint</Application>
  <PresentationFormat>On-screen Show (4:3)</PresentationFormat>
  <Paragraphs>432</Paragraphs>
  <Slides>46</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Calibri</vt:lpstr>
      <vt:lpstr>Calibri Light</vt:lpstr>
      <vt:lpstr>Retrospect</vt:lpstr>
      <vt:lpstr>PowerPoint Presentation</vt:lpstr>
      <vt:lpstr>  Skupnost občin Slovenije Delovni posvet   POSODOBITEV PODATKOV NUSZ S PODATKI REN</vt:lpstr>
      <vt:lpstr>Vsebina</vt:lpstr>
      <vt:lpstr>Uvod</vt:lpstr>
      <vt:lpstr>Uvod</vt:lpstr>
      <vt:lpstr>Uvod</vt:lpstr>
      <vt:lpstr>Uvod</vt:lpstr>
      <vt:lpstr>Zakonodaja</vt:lpstr>
      <vt:lpstr>Analiza NUSZ-REN NAMEN</vt:lpstr>
      <vt:lpstr>Analiza NUSZ-REN VHODNI PODATKI</vt:lpstr>
      <vt:lpstr>Analiza NUSZ-REN ZNAČILNOSTI</vt:lpstr>
      <vt:lpstr>Analiza NUSZ-REN REZULTAT</vt:lpstr>
      <vt:lpstr>Analiza NUSZ-REN</vt:lpstr>
      <vt:lpstr>Potrebne naloge občine</vt:lpstr>
      <vt:lpstr>Potrebne naloge občine PAKET A</vt:lpstr>
      <vt:lpstr>Potrebne naloge občine PAKET A</vt:lpstr>
      <vt:lpstr>Potrebne naloge občine PAKET B</vt:lpstr>
      <vt:lpstr>Potrebne naloge občine PAKET B</vt:lpstr>
      <vt:lpstr>Potrebne naloge občine PAKET B</vt:lpstr>
      <vt:lpstr>Potrebne naloge občine PAKET C</vt:lpstr>
      <vt:lpstr>Potrebne naloge občine POZIV</vt:lpstr>
      <vt:lpstr>Potrebne naloge občine</vt:lpstr>
      <vt:lpstr>Primeri dobrih praks</vt:lpstr>
      <vt:lpstr>Primeri dobrih praks</vt:lpstr>
      <vt:lpstr>Primeri dobrih praks</vt:lpstr>
      <vt:lpstr>Projekcija izpada dohodka 2020</vt:lpstr>
      <vt:lpstr>Projekcija izpada dohodka 2020</vt:lpstr>
      <vt:lpstr>Izkušnje in opozorila</vt:lpstr>
      <vt:lpstr>Izkušnje in opozorila OBČINSKI PODATKI</vt:lpstr>
      <vt:lpstr>Izkušnje in opozorila OBČINSKI PODATKI</vt:lpstr>
      <vt:lpstr>Izkušnje in opozorila OBČINSKI PODATKI</vt:lpstr>
      <vt:lpstr>Izkušnje in opozorila OBČINSKI PODATKI</vt:lpstr>
      <vt:lpstr>Izkušnje in opozorila OBČINSKI PODATKI</vt:lpstr>
      <vt:lpstr>Izkušnje in opozorila OBČINSKI PODATKI</vt:lpstr>
      <vt:lpstr>Izkušnje in opozorila OBČINSKI PODATKI</vt:lpstr>
      <vt:lpstr>Izkušnje in opozorila OBČINSKI PODATKI</vt:lpstr>
      <vt:lpstr>Izkušnje in opozorila DRŽAVNI PODATKI</vt:lpstr>
      <vt:lpstr>Izkušnje in opozorila DRŽAVNI PODATKI</vt:lpstr>
      <vt:lpstr>Izkušnje in opozorila DRŽAVNI PODATKI</vt:lpstr>
      <vt:lpstr>Izkušnje in opozorila DRŽAVNI PODATKI</vt:lpstr>
      <vt:lpstr>Izkušnje in opozorila IZKUŠNJE DRUGIH OBČIN</vt:lpstr>
      <vt:lpstr>Izkušnje in opozorila POSODOBITEV</vt:lpstr>
      <vt:lpstr>Izkušnje in opozorila POSODOBITEV</vt:lpstr>
      <vt:lpstr>Izkušnje in opozorila POSODOBITEV</vt:lpstr>
      <vt:lpstr>Zaključek</vt:lpstr>
      <vt:lpstr>Izkušnje in opozorila</vt:lpstr>
    </vt:vector>
  </TitlesOfParts>
  <Company>Realis d.o.o.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POSODOBITEV PODATKOV NUSZ Z REN</dc:title>
  <dc:creator>Miha Požauko</dc:creator>
  <cp:lastModifiedBy>Miha Požauko</cp:lastModifiedBy>
  <cp:revision>259</cp:revision>
  <dcterms:created xsi:type="dcterms:W3CDTF">2015-09-12T15:39:27Z</dcterms:created>
  <dcterms:modified xsi:type="dcterms:W3CDTF">2015-10-09T09:18:25Z</dcterms:modified>
</cp:coreProperties>
</file>